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0.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1.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2.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3.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4.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5.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6.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7.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8.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9.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63" r:id="rId2"/>
    <p:sldMasterId id="2147483881" r:id="rId3"/>
    <p:sldMasterId id="2147483935" r:id="rId4"/>
    <p:sldMasterId id="2147483953" r:id="rId5"/>
    <p:sldMasterId id="2147483971" r:id="rId6"/>
    <p:sldMasterId id="2147483983" r:id="rId7"/>
    <p:sldMasterId id="2147484001" r:id="rId8"/>
    <p:sldMasterId id="2147484019" r:id="rId9"/>
    <p:sldMasterId id="2147484037" r:id="rId10"/>
    <p:sldMasterId id="2147484049" r:id="rId11"/>
    <p:sldMasterId id="2147484082" r:id="rId12"/>
    <p:sldMasterId id="2147484094" r:id="rId13"/>
    <p:sldMasterId id="2147484109" r:id="rId14"/>
    <p:sldMasterId id="2147484127" r:id="rId15"/>
    <p:sldMasterId id="2147484156" r:id="rId16"/>
    <p:sldMasterId id="2147484174" r:id="rId17"/>
    <p:sldMasterId id="2147484209" r:id="rId18"/>
    <p:sldMasterId id="2147484244" r:id="rId19"/>
    <p:sldMasterId id="2147484262" r:id="rId20"/>
  </p:sldMasterIdLst>
  <p:sldIdLst>
    <p:sldId id="256" r:id="rId21"/>
    <p:sldId id="257" r:id="rId22"/>
    <p:sldId id="283" r:id="rId23"/>
    <p:sldId id="258" r:id="rId24"/>
    <p:sldId id="284" r:id="rId25"/>
    <p:sldId id="259" r:id="rId26"/>
    <p:sldId id="260" r:id="rId27"/>
    <p:sldId id="261" r:id="rId28"/>
    <p:sldId id="262" r:id="rId29"/>
    <p:sldId id="265" r:id="rId30"/>
    <p:sldId id="264" r:id="rId31"/>
    <p:sldId id="266" r:id="rId32"/>
    <p:sldId id="267" r:id="rId33"/>
    <p:sldId id="269" r:id="rId34"/>
    <p:sldId id="270" r:id="rId35"/>
    <p:sldId id="271" r:id="rId36"/>
    <p:sldId id="272" r:id="rId37"/>
    <p:sldId id="273" r:id="rId38"/>
    <p:sldId id="274" r:id="rId39"/>
    <p:sldId id="275" r:id="rId40"/>
    <p:sldId id="276" r:id="rId41"/>
    <p:sldId id="277" r:id="rId42"/>
    <p:sldId id="285" r:id="rId43"/>
    <p:sldId id="278" r:id="rId44"/>
    <p:sldId id="279" r:id="rId45"/>
    <p:sldId id="286" r:id="rId46"/>
    <p:sldId id="280" r:id="rId47"/>
    <p:sldId id="281" r:id="rId48"/>
    <p:sldId id="282" r:id="rId49"/>
    <p:sldId id="28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6" d="100"/>
          <a:sy n="66" d="100"/>
        </p:scale>
        <p:origin x="63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735361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4360356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0342801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247921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5226578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195767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05406759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7683437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4340899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347542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53206809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822445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1407305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1213108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6532512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2131978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0054661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59539074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6372474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589983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4040121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23000151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015955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45479073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691219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7452616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6812072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35528656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65921785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01212403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11446030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62671492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3617138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545968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520284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68074497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32717434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92886689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4291068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71898173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9566282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0673147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7601458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5545480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249909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03861034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16481629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8793863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71397959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9994838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65402165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84107362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90752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881073625"/>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46827493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50647926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5774468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363BF43-D743-43D2-BD85-5235BD62F684}" type="datetimeFigureOut">
              <a:rPr lang="en-IN" smtClean="0"/>
              <a:t>24-12-2022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74723790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3003034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5715767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8845637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363BF43-D743-43D2-BD85-5235BD62F684}" type="datetimeFigureOut">
              <a:rPr lang="en-IN" smtClean="0"/>
              <a:t>24-12-2022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31645720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363BF43-D743-43D2-BD85-5235BD62F684}" type="datetimeFigureOut">
              <a:rPr lang="en-IN" smtClean="0"/>
              <a:t>24-12-2022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49951289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78816946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92013583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84475966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211270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1912314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71208400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04056881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4473730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8052580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10385242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97938373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03689723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74633885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977519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92038AF-0CBA-46C9-AA67-18857DF1FF29}"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79648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22166772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60960320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1634529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790623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55789052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72104977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792038AF-0CBA-46C9-AA67-18857DF1FF29}"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3261683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9946362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72654422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3056031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173711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9162965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5784218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5471168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83697522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3239208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2185082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12982004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050311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25294524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29816763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093883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48639265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71107975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51264935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60580781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82678149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35002235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08741635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75029293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02093493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63465407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154140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6276895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38904344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792038AF-0CBA-46C9-AA67-18857DF1FF2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316257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2401289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318219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14823162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319409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469758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22973592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99077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61959623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414674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54131927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287767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043496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47061922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190132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342680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057935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496748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75104569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9523516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9663866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10783535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282785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18885188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55380452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17145024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53894339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2947540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42639180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2038AF-0CBA-46C9-AA67-18857DF1FF2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3360226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52382073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038AF-0CBA-46C9-AA67-18857DF1FF2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4214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79833263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5362692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34149314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75579873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792038AF-0CBA-46C9-AA67-18857DF1FF2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89243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7842836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50687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38018798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448077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491345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711350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39281666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190857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74873856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88537202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584272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170851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51258166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024559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888799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920148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04880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09715349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02332237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7088566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70400488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70078615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88043387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49281395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35897218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97590440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56241322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989373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96136929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66847488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792038AF-0CBA-46C9-AA67-18857DF1FF29}"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3877475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74300860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95554698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7326098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3624626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21053885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85070810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85551400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581182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32363249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90600927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6330318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85858339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16260203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58632152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71335038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35230542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2038AF-0CBA-46C9-AA67-18857DF1FF2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4298234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68564498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038AF-0CBA-46C9-AA67-18857DF1FF2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31388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629426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93262326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81776014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14397944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64946356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18059101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53278083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29030651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37058002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49314844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983698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18869256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3259075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0440110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18218195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24269955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045433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59379545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79331813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58609431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2378548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39925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227424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08563695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792038AF-0CBA-46C9-AA67-18857DF1FF29}"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031487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947174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996016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53041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099975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039948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10874427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633569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931080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3787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696436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31516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3108891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456734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7838822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4890369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6258146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8490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9197676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424484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060529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992647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8266826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9875439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0177851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746608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56018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2812606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8941755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8200342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918508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1691710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151313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792038AF-0CBA-46C9-AA67-18857DF1FF2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6077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6130931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2216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195701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8150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11488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50216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36144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277650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3223880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33233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63558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58063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9477481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6913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22223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69131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28765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5811766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328672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5537759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6487379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465179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0946211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4723429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363BF43-D743-43D2-BD85-5235BD62F684}"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3385688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6840955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2234083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0843780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0316402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343599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8544444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0580416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5756290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7849601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4288661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7956897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5703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7432964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37263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6211812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14623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5300535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63BF43-D743-43D2-BD85-5235BD62F684}"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32857252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363BF43-D743-43D2-BD85-5235BD62F684}" type="datetimeFigureOut">
              <a:rPr lang="en-IN" smtClean="0"/>
              <a:t>24-12-2022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4213087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7731808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3107216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840805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41089019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22144523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0695229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3BF43-D743-43D2-BD85-5235BD62F684}"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8860188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3BF43-D743-43D2-BD85-5235BD62F684}"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2038AF-0CBA-46C9-AA67-18857DF1FF29}" type="slidenum">
              <a:rPr lang="en-IN" smtClean="0"/>
              <a:t>‹#›</a:t>
            </a:fld>
            <a:endParaRPr lang="en-IN"/>
          </a:p>
        </p:txBody>
      </p:sp>
    </p:spTree>
    <p:extLst>
      <p:ext uri="{BB962C8B-B14F-4D97-AF65-F5344CB8AC3E}">
        <p14:creationId xmlns:p14="http://schemas.microsoft.com/office/powerpoint/2010/main" val="1557735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0.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theme" Target="../theme/theme11.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image" Target="../media/image22.png"/><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image" Target="../media/image25.png"/><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2.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image" Target="../media/image26.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theme" Target="../theme/theme13.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theme" Target="../theme/theme14.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image" Target="../media/image12.png"/><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10" Type="http://schemas.openxmlformats.org/officeDocument/2006/relationships/slideLayout" Target="../slideLayouts/slideLayout209.xml"/><Relationship Id="rId19" Type="http://schemas.openxmlformats.org/officeDocument/2006/relationships/image" Target="../media/image11.png"/><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theme" Target="../theme/theme15.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theme" Target="../theme/theme16.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image" Target="../media/image12.png"/><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image" Target="../media/image11.png"/><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theme" Target="../theme/theme17.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10" Type="http://schemas.openxmlformats.org/officeDocument/2006/relationships/slideLayout" Target="../slideLayouts/slideLayout259.xml"/><Relationship Id="rId19" Type="http://schemas.openxmlformats.org/officeDocument/2006/relationships/image" Target="../media/image28.png"/><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slideLayout" Target="../slideLayouts/slideLayout27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17" Type="http://schemas.openxmlformats.org/officeDocument/2006/relationships/theme" Target="../theme/theme18.xml"/><Relationship Id="rId2" Type="http://schemas.openxmlformats.org/officeDocument/2006/relationships/slideLayout" Target="../slideLayouts/slideLayout268.xml"/><Relationship Id="rId16" Type="http://schemas.openxmlformats.org/officeDocument/2006/relationships/slideLayout" Target="../slideLayouts/slideLayout282.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90.xml"/><Relationship Id="rId13" Type="http://schemas.openxmlformats.org/officeDocument/2006/relationships/slideLayout" Target="../slideLayouts/slideLayout295.xml"/><Relationship Id="rId18" Type="http://schemas.openxmlformats.org/officeDocument/2006/relationships/theme" Target="../theme/theme19.xml"/><Relationship Id="rId3" Type="http://schemas.openxmlformats.org/officeDocument/2006/relationships/slideLayout" Target="../slideLayouts/slideLayout285.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10" Type="http://schemas.openxmlformats.org/officeDocument/2006/relationships/slideLayout" Target="../slideLayouts/slideLayout292.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image" Target="../media/image4.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2.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5.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image" Target="../media/image32.jpg"/><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0.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6.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image" Target="../media/image12.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11.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7.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image" Target="../media/image6.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theme" Target="../theme/theme8.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theme" Target="../theme/theme9.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346707814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793745611"/>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4139499762"/>
      </p:ext>
    </p:extLst>
  </p:cSld>
  <p:clrMap bg1="dk1" tx1="lt1" bg2="dk2"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792038AF-0CBA-46C9-AA67-18857DF1FF29}"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5448709"/>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363BF43-D743-43D2-BD85-5235BD62F684}" type="datetimeFigureOut">
              <a:rPr lang="en-IN" smtClean="0"/>
              <a:t>24-12-2022</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1142367545"/>
      </p:ext>
    </p:extLst>
  </p:cSld>
  <p:clrMap bg1="dk1" tx1="lt1" bg2="dk2" tx2="lt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418630821"/>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 id="2147484122" r:id="rId13"/>
    <p:sldLayoutId id="2147484123" r:id="rId14"/>
    <p:sldLayoutId id="2147484124" r:id="rId15"/>
    <p:sldLayoutId id="2147484125" r:id="rId16"/>
    <p:sldLayoutId id="214748412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833580025"/>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3879807294"/>
      </p:ext>
    </p:extLst>
  </p:cSld>
  <p:clrMap bg1="lt1" tx1="dk1" bg2="lt2" tx2="dk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324178765"/>
      </p:ext>
    </p:extLst>
  </p:cSld>
  <p:clrMap bg1="dk1" tx1="lt1" bg2="dk2" tx2="lt2" accent1="accent1" accent2="accent2" accent3="accent3" accent4="accent4" accent5="accent5" accent6="accent6" hlink="hlink" folHlink="folHlink"/>
  <p:sldLayoutIdLst>
    <p:sldLayoutId id="2147484175" r:id="rId1"/>
    <p:sldLayoutId id="2147484176"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 id="2147484186" r:id="rId12"/>
    <p:sldLayoutId id="2147484187" r:id="rId13"/>
    <p:sldLayoutId id="2147484188" r:id="rId14"/>
    <p:sldLayoutId id="2147484189" r:id="rId15"/>
    <p:sldLayoutId id="2147484190" r:id="rId16"/>
    <p:sldLayoutId id="214748419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2914754049"/>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1491634456"/>
      </p:ext>
    </p:extLst>
  </p:cSld>
  <p:clrMap bg1="dk1" tx1="lt1" bg2="dk2" tx2="lt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1873021166"/>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92038AF-0CBA-46C9-AA67-18857DF1FF29}"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543448"/>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 id="2147484271" r:id="rId9"/>
    <p:sldLayoutId id="2147484272" r:id="rId10"/>
    <p:sldLayoutId id="214748427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583882540"/>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4154965966"/>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4081453298"/>
      </p:ext>
    </p:extLst>
  </p:cSld>
  <p:clrMap bg1="dk1" tx1="lt1" bg2="dk2" tx2="lt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92038AF-0CBA-46C9-AA67-18857DF1FF2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29461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3075543563"/>
      </p:ext>
    </p:extLst>
  </p:cSld>
  <p:clrMap bg1="dk1" tx1="lt1" bg2="dk2" tx2="lt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366427555"/>
      </p:ext>
    </p:extLst>
  </p:cSld>
  <p:clrMap bg1="dk1" tx1="lt1" bg2="dk2" tx2="lt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63BF43-D743-43D2-BD85-5235BD62F684}" type="datetimeFigureOut">
              <a:rPr lang="en-IN" smtClean="0"/>
              <a:t>24-12-2022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2038AF-0CBA-46C9-AA67-18857DF1FF29}" type="slidenum">
              <a:rPr lang="en-IN" smtClean="0"/>
              <a:t>‹#›</a:t>
            </a:fld>
            <a:endParaRPr lang="en-IN"/>
          </a:p>
        </p:txBody>
      </p:sp>
    </p:spTree>
    <p:extLst>
      <p:ext uri="{BB962C8B-B14F-4D97-AF65-F5344CB8AC3E}">
        <p14:creationId xmlns:p14="http://schemas.microsoft.com/office/powerpoint/2010/main" val="3096898195"/>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4" r:id="rId15"/>
    <p:sldLayoutId id="2147484035" r:id="rId16"/>
    <p:sldLayoutId id="214748403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0.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0.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hyperlink" Target="https://colab.research.google.com/drive/1WN3keW0DlDlnh4Y9EG4jMVDGalV4ih42?usp=share_link" TargetMode="External"/><Relationship Id="rId1" Type="http://schemas.openxmlformats.org/officeDocument/2006/relationships/slideLayout" Target="../slideLayouts/slideLayout28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F311-60B6-753E-6E20-911442A06927}"/>
              </a:ext>
            </a:extLst>
          </p:cNvPr>
          <p:cNvSpPr>
            <a:spLocks noGrp="1"/>
          </p:cNvSpPr>
          <p:nvPr>
            <p:ph type="ctrTitle"/>
          </p:nvPr>
        </p:nvSpPr>
        <p:spPr>
          <a:xfrm>
            <a:off x="1507067" y="1010653"/>
            <a:ext cx="7766936" cy="3426593"/>
          </a:xfrm>
        </p:spPr>
        <p:txBody>
          <a:bodyPr/>
          <a:lstStyle/>
          <a:p>
            <a:pPr algn="ctr"/>
            <a:r>
              <a:rPr lang="en-IN" sz="9600" dirty="0"/>
              <a:t>WHITE PAPER TASK </a:t>
            </a:r>
          </a:p>
        </p:txBody>
      </p:sp>
    </p:spTree>
    <p:extLst>
      <p:ext uri="{BB962C8B-B14F-4D97-AF65-F5344CB8AC3E}">
        <p14:creationId xmlns:p14="http://schemas.microsoft.com/office/powerpoint/2010/main" val="340665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B66645A-39EC-6FA4-C4F6-D66A2402E98A}"/>
              </a:ext>
            </a:extLst>
          </p:cNvPr>
          <p:cNvSpPr>
            <a:spLocks noGrp="1"/>
          </p:cNvSpPr>
          <p:nvPr>
            <p:ph type="subTitle" idx="1"/>
          </p:nvPr>
        </p:nvSpPr>
        <p:spPr>
          <a:xfrm>
            <a:off x="1524000" y="477431"/>
            <a:ext cx="9144000" cy="5932994"/>
          </a:xfrm>
        </p:spPr>
        <p:txBody>
          <a:bodyPr>
            <a:normAutofit/>
          </a:bodyPr>
          <a:lstStyle/>
          <a:p>
            <a:endParaRPr lang="en-US" dirty="0"/>
          </a:p>
          <a:p>
            <a:endParaRPr lang="en-US" dirty="0"/>
          </a:p>
          <a:p>
            <a:r>
              <a:rPr lang="en-US" sz="5400" dirty="0"/>
              <a:t>While these derivatives can be traded on any parameter like temperature, snow, rainfall, humidity etc. we will explicitly deal with temperature.</a:t>
            </a:r>
            <a:endParaRPr lang="en-IN" sz="5400" dirty="0"/>
          </a:p>
        </p:txBody>
      </p:sp>
    </p:spTree>
    <p:extLst>
      <p:ext uri="{BB962C8B-B14F-4D97-AF65-F5344CB8AC3E}">
        <p14:creationId xmlns:p14="http://schemas.microsoft.com/office/powerpoint/2010/main" val="1002836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410D-C513-402F-E9B0-19A5D1D3706B}"/>
              </a:ext>
            </a:extLst>
          </p:cNvPr>
          <p:cNvSpPr>
            <a:spLocks noGrp="1"/>
          </p:cNvSpPr>
          <p:nvPr>
            <p:ph type="ctrTitle"/>
          </p:nvPr>
        </p:nvSpPr>
        <p:spPr>
          <a:xfrm>
            <a:off x="1524000" y="1122363"/>
            <a:ext cx="9144000" cy="1187700"/>
          </a:xfrm>
        </p:spPr>
        <p:txBody>
          <a:bodyPr/>
          <a:lstStyle/>
          <a:p>
            <a:r>
              <a:rPr lang="en-US" dirty="0"/>
              <a:t>Calculation: </a:t>
            </a:r>
            <a:endParaRPr lang="en-IN" dirty="0"/>
          </a:p>
        </p:txBody>
      </p:sp>
      <p:sp>
        <p:nvSpPr>
          <p:cNvPr id="3" name="Subtitle 2">
            <a:extLst>
              <a:ext uri="{FF2B5EF4-FFF2-40B4-BE49-F238E27FC236}">
                <a16:creationId xmlns:a16="http://schemas.microsoft.com/office/drawing/2014/main" id="{689CA55D-0F44-C8FA-EC6F-B0D1C6F015B4}"/>
              </a:ext>
            </a:extLst>
          </p:cNvPr>
          <p:cNvSpPr>
            <a:spLocks noGrp="1"/>
          </p:cNvSpPr>
          <p:nvPr>
            <p:ph type="subTitle" idx="1"/>
          </p:nvPr>
        </p:nvSpPr>
        <p:spPr>
          <a:xfrm>
            <a:off x="1524000" y="2839453"/>
            <a:ext cx="9144000" cy="2156059"/>
          </a:xfrm>
        </p:spPr>
        <p:txBody>
          <a:bodyPr/>
          <a:lstStyle/>
          <a:p>
            <a:endParaRPr lang="en-US" dirty="0"/>
          </a:p>
          <a:p>
            <a:r>
              <a:rPr lang="en-US" dirty="0"/>
              <a:t>Weather derivatives are calculated in terms of degree days.</a:t>
            </a:r>
          </a:p>
          <a:p>
            <a:r>
              <a:rPr lang="en-US" dirty="0"/>
              <a:t>Mainly HDD(Hot Degree Days) in winter and CDD( Cooling Degree Days) in summer.</a:t>
            </a:r>
            <a:endParaRPr lang="en-IN" dirty="0"/>
          </a:p>
        </p:txBody>
      </p:sp>
    </p:spTree>
    <p:extLst>
      <p:ext uri="{BB962C8B-B14F-4D97-AF65-F5344CB8AC3E}">
        <p14:creationId xmlns:p14="http://schemas.microsoft.com/office/powerpoint/2010/main" val="129163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157B-D7C6-7DF3-9154-D21139DCDD9C}"/>
              </a:ext>
            </a:extLst>
          </p:cNvPr>
          <p:cNvSpPr>
            <a:spLocks noGrp="1"/>
          </p:cNvSpPr>
          <p:nvPr>
            <p:ph type="ctrTitle"/>
          </p:nvPr>
        </p:nvSpPr>
        <p:spPr>
          <a:xfrm>
            <a:off x="1524000" y="221381"/>
            <a:ext cx="9144000" cy="962526"/>
          </a:xfrm>
        </p:spPr>
        <p:txBody>
          <a:bodyPr/>
          <a:lstStyle/>
          <a:p>
            <a:r>
              <a:rPr lang="en-US" dirty="0"/>
              <a:t>Formula</a:t>
            </a:r>
            <a:endParaRPr lang="en-IN" dirty="0"/>
          </a:p>
        </p:txBody>
      </p:sp>
      <p:sp>
        <p:nvSpPr>
          <p:cNvPr id="3" name="Subtitle 2">
            <a:extLst>
              <a:ext uri="{FF2B5EF4-FFF2-40B4-BE49-F238E27FC236}">
                <a16:creationId xmlns:a16="http://schemas.microsoft.com/office/drawing/2014/main" id="{6852F9F3-C444-A9A5-4AD5-D8B3949366ED}"/>
              </a:ext>
            </a:extLst>
          </p:cNvPr>
          <p:cNvSpPr>
            <a:spLocks noGrp="1"/>
          </p:cNvSpPr>
          <p:nvPr>
            <p:ph type="subTitle" idx="1"/>
          </p:nvPr>
        </p:nvSpPr>
        <p:spPr>
          <a:xfrm>
            <a:off x="1524000" y="1828800"/>
            <a:ext cx="9144000" cy="4052236"/>
          </a:xfrm>
        </p:spPr>
        <p:txBody>
          <a:bodyPr>
            <a:normAutofit/>
          </a:bodyPr>
          <a:lstStyle/>
          <a:p>
            <a:r>
              <a:rPr lang="en-IN" dirty="0"/>
              <a:t>T=(T1+T2)/2</a:t>
            </a:r>
          </a:p>
          <a:p>
            <a:r>
              <a:rPr lang="en-IN" dirty="0"/>
              <a:t>T-Daily avg. temp</a:t>
            </a:r>
          </a:p>
          <a:p>
            <a:r>
              <a:rPr lang="en-IN" dirty="0"/>
              <a:t>T1-Max temp during day</a:t>
            </a:r>
          </a:p>
          <a:p>
            <a:r>
              <a:rPr lang="en-IN" dirty="0"/>
              <a:t>T2-Min temp during day</a:t>
            </a:r>
          </a:p>
          <a:p>
            <a:r>
              <a:rPr lang="en-IN" dirty="0" err="1"/>
              <a:t>HDDi</a:t>
            </a:r>
            <a:r>
              <a:rPr lang="en-IN" dirty="0"/>
              <a:t> =max{18 − </a:t>
            </a:r>
            <a:r>
              <a:rPr lang="en-IN" dirty="0" err="1"/>
              <a:t>Ti</a:t>
            </a:r>
            <a:r>
              <a:rPr lang="en-IN" dirty="0"/>
              <a:t> , 0},</a:t>
            </a:r>
          </a:p>
          <a:p>
            <a:r>
              <a:rPr lang="en-IN" dirty="0"/>
              <a:t>And </a:t>
            </a:r>
          </a:p>
          <a:p>
            <a:r>
              <a:rPr lang="en-IN" dirty="0" err="1"/>
              <a:t>CDDi</a:t>
            </a:r>
            <a:r>
              <a:rPr lang="en-IN" dirty="0"/>
              <a:t> =max{</a:t>
            </a:r>
            <a:r>
              <a:rPr lang="en-IN" dirty="0" err="1"/>
              <a:t>Ti</a:t>
            </a:r>
            <a:r>
              <a:rPr lang="en-IN" dirty="0"/>
              <a:t> − 18, 0}</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410238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A788-F2FD-4C64-0D03-528693AE30B4}"/>
              </a:ext>
            </a:extLst>
          </p:cNvPr>
          <p:cNvSpPr>
            <a:spLocks noGrp="1"/>
          </p:cNvSpPr>
          <p:nvPr>
            <p:ph type="ctrTitle"/>
          </p:nvPr>
        </p:nvSpPr>
        <p:spPr>
          <a:xfrm>
            <a:off x="1524000" y="226577"/>
            <a:ext cx="9144000" cy="1173345"/>
          </a:xfrm>
        </p:spPr>
        <p:txBody>
          <a:bodyPr/>
          <a:lstStyle/>
          <a:p>
            <a:r>
              <a:rPr lang="en-US" dirty="0"/>
              <a:t>Continued</a:t>
            </a:r>
            <a:endParaRPr lang="en-IN"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6AFDB728-B961-D4B8-CE46-385860BDA08A}"/>
                  </a:ext>
                </a:extLst>
              </p:cNvPr>
              <p:cNvSpPr>
                <a:spLocks noGrp="1"/>
              </p:cNvSpPr>
              <p:nvPr>
                <p:ph type="subTitle" idx="1"/>
              </p:nvPr>
            </p:nvSpPr>
            <p:spPr>
              <a:xfrm>
                <a:off x="1524000" y="1942089"/>
                <a:ext cx="9144000" cy="4329238"/>
              </a:xfrm>
            </p:spPr>
            <p:txBody>
              <a:bodyPr>
                <a:normAutofit/>
              </a:bodyPr>
              <a:lstStyle/>
              <a:p>
                <a:r>
                  <a:rPr lang="en-US" dirty="0"/>
                  <a:t>HDD and CDD is calculated for every day for a given duration of time called expiry.</a:t>
                </a:r>
              </a:p>
              <a:p>
                <a:r>
                  <a:rPr lang="en-US" dirty="0"/>
                  <a:t>HDD and CDD is summed for every day for the entire period.</a:t>
                </a:r>
              </a:p>
              <a:p>
                <a:endParaRPr lang="en-US" dirty="0"/>
              </a:p>
              <a:p>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𝑛</m:t>
                        </m:r>
                      </m:sub>
                    </m:sSub>
                    <m:r>
                      <a:rPr lang="en-US" i="1" smtClean="0">
                        <a:latin typeface="Cambria Math" panose="02040503050406030204" pitchFamily="18" charset="0"/>
                      </a:rPr>
                      <m:t>=</m:t>
                    </m:r>
                    <m:nary>
                      <m:naryPr>
                        <m:chr m:val="∑"/>
                        <m:limLoc m:val="undOvr"/>
                        <m:grow m:val="on"/>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𝐻𝐷</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𝑖</m:t>
                            </m:r>
                          </m:sub>
                        </m:sSub>
                      </m:e>
                    </m:nary>
                  </m:oMath>
                </a14:m>
                <a:r>
                  <a:rPr lang="en-US" dirty="0"/>
                  <a:t> ,</a:t>
                </a:r>
              </a:p>
              <a:p>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𝐶</m:t>
                          </m:r>
                        </m:e>
                        <m:sub>
                          <m:r>
                            <a:rPr lang="en-US" i="1" smtClean="0">
                              <a:latin typeface="Cambria Math" panose="02040503050406030204" pitchFamily="18" charset="0"/>
                            </a:rPr>
                            <m:t>𝑛</m:t>
                          </m:r>
                        </m:sub>
                      </m:sSub>
                      <m:r>
                        <a:rPr lang="en-US" i="1" smtClean="0">
                          <a:latin typeface="Cambria Math" panose="02040503050406030204" pitchFamily="18" charset="0"/>
                        </a:rPr>
                        <m:t>=</m:t>
                      </m:r>
                      <m:nary>
                        <m:naryPr>
                          <m:chr m:val="∑"/>
                          <m:limLoc m:val="undOvr"/>
                          <m:grow m:val="on"/>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𝐶𝐷</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𝐷</m:t>
                              </m:r>
                            </m:e>
                            <m:sub>
                              <m:r>
                                <a:rPr lang="en-US"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endParaRPr lang="en-US" dirty="0"/>
              </a:p>
              <a:p>
                <a:endParaRPr lang="en-US" dirty="0"/>
              </a:p>
              <a:p>
                <a:endParaRPr lang="en-IN" dirty="0"/>
              </a:p>
            </p:txBody>
          </p:sp>
        </mc:Choice>
        <mc:Fallback xmlns="">
          <p:sp>
            <p:nvSpPr>
              <p:cNvPr id="3" name="Subtitle 2">
                <a:extLst>
                  <a:ext uri="{FF2B5EF4-FFF2-40B4-BE49-F238E27FC236}">
                    <a16:creationId xmlns:a16="http://schemas.microsoft.com/office/drawing/2014/main" id="{6AFDB728-B961-D4B8-CE46-385860BDA08A}"/>
                  </a:ext>
                </a:extLst>
              </p:cNvPr>
              <p:cNvSpPr>
                <a:spLocks noGrp="1" noRot="1" noChangeAspect="1" noMove="1" noResize="1" noEditPoints="1" noAdjustHandles="1" noChangeArrowheads="1" noChangeShapeType="1" noTextEdit="1"/>
              </p:cNvSpPr>
              <p:nvPr>
                <p:ph type="subTitle" idx="1"/>
              </p:nvPr>
            </p:nvSpPr>
            <p:spPr>
              <a:xfrm>
                <a:off x="1524000" y="1942089"/>
                <a:ext cx="9144000" cy="4329238"/>
              </a:xfrm>
              <a:blipFill>
                <a:blip r:embed="rId2"/>
                <a:stretch>
                  <a:fillRect t="-1972"/>
                </a:stretch>
              </a:blipFill>
            </p:spPr>
            <p:txBody>
              <a:bodyPr/>
              <a:lstStyle/>
              <a:p>
                <a:r>
                  <a:rPr lang="en-IN">
                    <a:noFill/>
                  </a:rPr>
                  <a:t> </a:t>
                </a:r>
              </a:p>
            </p:txBody>
          </p:sp>
        </mc:Fallback>
      </mc:AlternateContent>
    </p:spTree>
    <p:extLst>
      <p:ext uri="{BB962C8B-B14F-4D97-AF65-F5344CB8AC3E}">
        <p14:creationId xmlns:p14="http://schemas.microsoft.com/office/powerpoint/2010/main" val="2204004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A3C92E2-594C-CBD7-3AE5-CF08A59812CC}"/>
              </a:ext>
            </a:extLst>
          </p:cNvPr>
          <p:cNvSpPr>
            <a:spLocks noGrp="1"/>
          </p:cNvSpPr>
          <p:nvPr>
            <p:ph type="subTitle" idx="1"/>
          </p:nvPr>
        </p:nvSpPr>
        <p:spPr>
          <a:xfrm>
            <a:off x="1524000" y="1060057"/>
            <a:ext cx="9144000" cy="4197743"/>
          </a:xfrm>
        </p:spPr>
        <p:txBody>
          <a:bodyPr>
            <a:normAutofit/>
          </a:bodyPr>
          <a:lstStyle/>
          <a:p>
            <a:endParaRPr lang="en-US" dirty="0"/>
          </a:p>
          <a:p>
            <a:endParaRPr lang="en-US" dirty="0"/>
          </a:p>
          <a:p>
            <a:r>
              <a:rPr lang="en-US" dirty="0"/>
              <a:t>Payout for an uncapped HDD call can be defined as :</a:t>
            </a:r>
          </a:p>
          <a:p>
            <a:r>
              <a:rPr lang="en-IN" dirty="0"/>
              <a:t>X = </a:t>
            </a:r>
            <a:r>
              <a:rPr lang="el-GR" dirty="0"/>
              <a:t>α </a:t>
            </a:r>
            <a:r>
              <a:rPr lang="en-IN" dirty="0"/>
              <a:t>max {</a:t>
            </a:r>
            <a:r>
              <a:rPr lang="en-IN" dirty="0" err="1"/>
              <a:t>Hn</a:t>
            </a:r>
            <a:r>
              <a:rPr lang="en-IN" dirty="0"/>
              <a:t> − K, 0} . </a:t>
            </a:r>
          </a:p>
          <a:p>
            <a:r>
              <a:rPr lang="en-IN" dirty="0"/>
              <a:t>Where K = Strike Price</a:t>
            </a:r>
            <a:endParaRPr lang="en-US" dirty="0"/>
          </a:p>
          <a:p>
            <a:endParaRPr lang="en-US" dirty="0"/>
          </a:p>
          <a:p>
            <a:r>
              <a:rPr lang="en-US" dirty="0"/>
              <a:t>And similarly for CDD in summers.</a:t>
            </a:r>
            <a:endParaRPr lang="en-IN" dirty="0"/>
          </a:p>
        </p:txBody>
      </p:sp>
    </p:spTree>
    <p:extLst>
      <p:ext uri="{BB962C8B-B14F-4D97-AF65-F5344CB8AC3E}">
        <p14:creationId xmlns:p14="http://schemas.microsoft.com/office/powerpoint/2010/main" val="854716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73-6027-5811-DD23-9EF049302CCC}"/>
              </a:ext>
            </a:extLst>
          </p:cNvPr>
          <p:cNvSpPr>
            <a:spLocks noGrp="1"/>
          </p:cNvSpPr>
          <p:nvPr>
            <p:ph type="ctrTitle"/>
          </p:nvPr>
        </p:nvSpPr>
        <p:spPr>
          <a:xfrm>
            <a:off x="1524000" y="829027"/>
            <a:ext cx="9144000" cy="771173"/>
          </a:xfrm>
        </p:spPr>
        <p:txBody>
          <a:bodyPr>
            <a:normAutofit fontScale="90000"/>
          </a:bodyPr>
          <a:lstStyle/>
          <a:p>
            <a:r>
              <a:rPr lang="en-US" dirty="0"/>
              <a:t>Example of a weather call:</a:t>
            </a:r>
            <a:endParaRPr lang="en-IN" dirty="0"/>
          </a:p>
        </p:txBody>
      </p:sp>
      <p:sp>
        <p:nvSpPr>
          <p:cNvPr id="3" name="Subtitle 2">
            <a:extLst>
              <a:ext uri="{FF2B5EF4-FFF2-40B4-BE49-F238E27FC236}">
                <a16:creationId xmlns:a16="http://schemas.microsoft.com/office/drawing/2014/main" id="{60B3795E-F9E7-C6E0-8A31-DF11FDB96DC3}"/>
              </a:ext>
            </a:extLst>
          </p:cNvPr>
          <p:cNvSpPr>
            <a:spLocks noGrp="1"/>
          </p:cNvSpPr>
          <p:nvPr>
            <p:ph type="subTitle" idx="1"/>
          </p:nvPr>
        </p:nvSpPr>
        <p:spPr>
          <a:xfrm>
            <a:off x="1524000" y="1974457"/>
            <a:ext cx="9144000" cy="4054515"/>
          </a:xfrm>
        </p:spPr>
        <p:txBody>
          <a:bodyPr>
            <a:normAutofit/>
          </a:bodyPr>
          <a:lstStyle/>
          <a:p>
            <a:endParaRPr lang="en-US" dirty="0"/>
          </a:p>
          <a:p>
            <a:endParaRPr lang="en-US" dirty="0"/>
          </a:p>
          <a:p>
            <a:r>
              <a:rPr lang="en-US" dirty="0"/>
              <a:t>Say I am an energy owner who sells heaters in winters. I fear a poor winter as in high average temperatures during the season that can cause my sales to decline and and hence loss.</a:t>
            </a:r>
          </a:p>
          <a:p>
            <a:r>
              <a:rPr lang="en-US" dirty="0"/>
              <a:t>But, I can hedge my risk buy selling a weather call of HDD. </a:t>
            </a:r>
          </a:p>
          <a:p>
            <a:r>
              <a:rPr lang="en-US" dirty="0"/>
              <a:t>So, if it’s a good cold winter I can pay the buyer the price of the contract from the good profits I had . Also, if it is a poor winter and my business goes down I am able to pocket the premium.</a:t>
            </a:r>
          </a:p>
        </p:txBody>
      </p:sp>
    </p:spTree>
    <p:extLst>
      <p:ext uri="{BB962C8B-B14F-4D97-AF65-F5344CB8AC3E}">
        <p14:creationId xmlns:p14="http://schemas.microsoft.com/office/powerpoint/2010/main" val="2419354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05EA-9A89-A17A-2B6A-726F0FB6C78E}"/>
              </a:ext>
            </a:extLst>
          </p:cNvPr>
          <p:cNvSpPr>
            <a:spLocks noGrp="1"/>
          </p:cNvSpPr>
          <p:nvPr>
            <p:ph type="ctrTitle"/>
          </p:nvPr>
        </p:nvSpPr>
        <p:spPr>
          <a:xfrm>
            <a:off x="1524000" y="347959"/>
            <a:ext cx="9144000" cy="1917812"/>
          </a:xfrm>
        </p:spPr>
        <p:txBody>
          <a:bodyPr>
            <a:normAutofit/>
          </a:bodyPr>
          <a:lstStyle/>
          <a:p>
            <a:r>
              <a:rPr lang="en-US" dirty="0"/>
              <a:t>Example of weather put option:</a:t>
            </a:r>
            <a:endParaRPr lang="en-IN" dirty="0"/>
          </a:p>
        </p:txBody>
      </p:sp>
      <p:sp>
        <p:nvSpPr>
          <p:cNvPr id="3" name="Subtitle 2">
            <a:extLst>
              <a:ext uri="{FF2B5EF4-FFF2-40B4-BE49-F238E27FC236}">
                <a16:creationId xmlns:a16="http://schemas.microsoft.com/office/drawing/2014/main" id="{624CE772-B754-12D0-442A-660D785626FD}"/>
              </a:ext>
            </a:extLst>
          </p:cNvPr>
          <p:cNvSpPr>
            <a:spLocks noGrp="1"/>
          </p:cNvSpPr>
          <p:nvPr>
            <p:ph type="subTitle" idx="1"/>
          </p:nvPr>
        </p:nvSpPr>
        <p:spPr>
          <a:xfrm>
            <a:off x="1524000" y="2524715"/>
            <a:ext cx="9144000" cy="3876085"/>
          </a:xfrm>
        </p:spPr>
        <p:txBody>
          <a:bodyPr>
            <a:normAutofit/>
          </a:bodyPr>
          <a:lstStyle/>
          <a:p>
            <a:endParaRPr lang="en-US" dirty="0"/>
          </a:p>
          <a:p>
            <a:r>
              <a:rPr lang="en-US" dirty="0"/>
              <a:t>Tom, a farmer fears a mild summer  that can potentially harm his crops. So he can buy a weather put in CDD. </a:t>
            </a:r>
          </a:p>
          <a:p>
            <a:r>
              <a:rPr lang="en-US" dirty="0"/>
              <a:t>So, if it is a normal summer, crops are good and he can pay the premium to the seller from the proceeds.</a:t>
            </a:r>
          </a:p>
          <a:p>
            <a:r>
              <a:rPr lang="en-US" dirty="0"/>
              <a:t>In case his fear manifests, he can hedge the risk by pocketing all the profit of the put contract. Note that it is not necessary that his crops actually damage but his seller would be obliged to pay him the money. </a:t>
            </a:r>
          </a:p>
        </p:txBody>
      </p:sp>
    </p:spTree>
    <p:extLst>
      <p:ext uri="{BB962C8B-B14F-4D97-AF65-F5344CB8AC3E}">
        <p14:creationId xmlns:p14="http://schemas.microsoft.com/office/powerpoint/2010/main" val="147218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CBB8-52E5-AADE-2994-E2187D29A19E}"/>
              </a:ext>
            </a:extLst>
          </p:cNvPr>
          <p:cNvSpPr>
            <a:spLocks noGrp="1"/>
          </p:cNvSpPr>
          <p:nvPr>
            <p:ph type="ctrTitle"/>
          </p:nvPr>
        </p:nvSpPr>
        <p:spPr>
          <a:xfrm>
            <a:off x="1524000" y="347958"/>
            <a:ext cx="9144000" cy="1683143"/>
          </a:xfrm>
        </p:spPr>
        <p:txBody>
          <a:bodyPr>
            <a:normAutofit fontScale="90000"/>
          </a:bodyPr>
          <a:lstStyle/>
          <a:p>
            <a:r>
              <a:rPr lang="en-US" dirty="0"/>
              <a:t>Pricing the Contract</a:t>
            </a:r>
            <a:br>
              <a:rPr lang="en-US" dirty="0"/>
            </a:br>
            <a:endParaRPr lang="en-IN" dirty="0"/>
          </a:p>
        </p:txBody>
      </p:sp>
      <p:sp>
        <p:nvSpPr>
          <p:cNvPr id="3" name="Subtitle 2">
            <a:extLst>
              <a:ext uri="{FF2B5EF4-FFF2-40B4-BE49-F238E27FC236}">
                <a16:creationId xmlns:a16="http://schemas.microsoft.com/office/drawing/2014/main" id="{93F0A920-6F29-F88C-C9AD-DED29D861C59}"/>
              </a:ext>
            </a:extLst>
          </p:cNvPr>
          <p:cNvSpPr>
            <a:spLocks noGrp="1"/>
          </p:cNvSpPr>
          <p:nvPr>
            <p:ph type="subTitle" idx="1"/>
          </p:nvPr>
        </p:nvSpPr>
        <p:spPr>
          <a:xfrm>
            <a:off x="1524000" y="2870200"/>
            <a:ext cx="9144000" cy="3473956"/>
          </a:xfrm>
        </p:spPr>
        <p:txBody>
          <a:bodyPr>
            <a:normAutofit/>
          </a:bodyPr>
          <a:lstStyle/>
          <a:p>
            <a:endParaRPr lang="en-US" dirty="0"/>
          </a:p>
          <a:p>
            <a:r>
              <a:rPr lang="en-US" dirty="0"/>
              <a:t>Now it becomes necessary to model the temperature or daily average temperature to be specific as it is the daily average temperature that defines the price of the contract.</a:t>
            </a:r>
          </a:p>
          <a:p>
            <a:r>
              <a:rPr lang="en-US" dirty="0"/>
              <a:t>Temperature can be modelled by collecting historical temperature data from trusted weather websites and modelling the average temperature of any given day t with the help of mathematics.</a:t>
            </a:r>
            <a:endParaRPr lang="en-IN" dirty="0"/>
          </a:p>
        </p:txBody>
      </p:sp>
    </p:spTree>
    <p:extLst>
      <p:ext uri="{BB962C8B-B14F-4D97-AF65-F5344CB8AC3E}">
        <p14:creationId xmlns:p14="http://schemas.microsoft.com/office/powerpoint/2010/main" val="2890009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2EFD-47E8-A183-DEAF-96D0778DA6A9}"/>
              </a:ext>
            </a:extLst>
          </p:cNvPr>
          <p:cNvSpPr>
            <a:spLocks noGrp="1"/>
          </p:cNvSpPr>
          <p:nvPr>
            <p:ph type="ctrTitle"/>
          </p:nvPr>
        </p:nvSpPr>
        <p:spPr>
          <a:xfrm>
            <a:off x="1524000" y="655455"/>
            <a:ext cx="9144000" cy="944745"/>
          </a:xfrm>
        </p:spPr>
        <p:txBody>
          <a:bodyPr>
            <a:normAutofit/>
          </a:bodyPr>
          <a:lstStyle/>
          <a:p>
            <a:r>
              <a:rPr lang="en-US" dirty="0"/>
              <a:t>Math</a:t>
            </a:r>
            <a:endParaRPr lang="en-IN" dirty="0"/>
          </a:p>
        </p:txBody>
      </p:sp>
      <p:sp>
        <p:nvSpPr>
          <p:cNvPr id="3" name="Subtitle 2">
            <a:extLst>
              <a:ext uri="{FF2B5EF4-FFF2-40B4-BE49-F238E27FC236}">
                <a16:creationId xmlns:a16="http://schemas.microsoft.com/office/drawing/2014/main" id="{D8677828-AB59-AD7F-9AB9-DAFA74AFEDB6}"/>
              </a:ext>
            </a:extLst>
          </p:cNvPr>
          <p:cNvSpPr>
            <a:spLocks noGrp="1"/>
          </p:cNvSpPr>
          <p:nvPr>
            <p:ph type="subTitle" idx="1"/>
          </p:nvPr>
        </p:nvSpPr>
        <p:spPr>
          <a:xfrm>
            <a:off x="1524000" y="1772156"/>
            <a:ext cx="9144000" cy="4652919"/>
          </a:xfrm>
        </p:spPr>
        <p:txBody>
          <a:bodyPr>
            <a:normAutofit/>
          </a:bodyPr>
          <a:lstStyle/>
          <a:p>
            <a:endParaRPr lang="en-US" dirty="0"/>
          </a:p>
          <a:p>
            <a:endParaRPr lang="en-US" dirty="0"/>
          </a:p>
          <a:p>
            <a:r>
              <a:rPr lang="en-US" dirty="0"/>
              <a:t>Basically we model the avg. temp. by </a:t>
            </a:r>
            <a:r>
              <a:rPr lang="en-IN" dirty="0"/>
              <a:t> Ornstein–</a:t>
            </a:r>
            <a:r>
              <a:rPr lang="en-IN" dirty="0" err="1"/>
              <a:t>Uhlenbeck</a:t>
            </a:r>
            <a:r>
              <a:rPr lang="en-IN" dirty="0"/>
              <a:t> dynamics, which is a stochastic differential equation.</a:t>
            </a:r>
          </a:p>
          <a:p>
            <a:r>
              <a:rPr lang="en-IN" dirty="0"/>
              <a:t>Roughly speaking, it is a Gauss-Markov process that over time, drifts towards its long time mean, as in, it is a mean reverting process.</a:t>
            </a:r>
          </a:p>
          <a:p>
            <a:r>
              <a:rPr lang="en-IN" dirty="0"/>
              <a:t>Gauss-Markov Process- In stats, it is a process that states that ordinary least squares(OLS) estimator has the minimum sampling variance within the class of linear unbiased estimators.</a:t>
            </a:r>
          </a:p>
        </p:txBody>
      </p:sp>
    </p:spTree>
    <p:extLst>
      <p:ext uri="{BB962C8B-B14F-4D97-AF65-F5344CB8AC3E}">
        <p14:creationId xmlns:p14="http://schemas.microsoft.com/office/powerpoint/2010/main" val="373763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A9E1-58FC-D5B1-8283-F809071C4A48}"/>
              </a:ext>
            </a:extLst>
          </p:cNvPr>
          <p:cNvSpPr>
            <a:spLocks noGrp="1"/>
          </p:cNvSpPr>
          <p:nvPr>
            <p:ph type="ctrTitle"/>
          </p:nvPr>
        </p:nvSpPr>
        <p:spPr>
          <a:xfrm>
            <a:off x="1524000" y="315589"/>
            <a:ext cx="9144000" cy="954861"/>
          </a:xfrm>
        </p:spPr>
        <p:txBody>
          <a:bodyPr>
            <a:normAutofit/>
          </a:bodyPr>
          <a:lstStyle/>
          <a:p>
            <a:r>
              <a:rPr lang="en-US" dirty="0"/>
              <a:t>Parameters</a:t>
            </a:r>
            <a:endParaRPr lang="en-IN" dirty="0"/>
          </a:p>
        </p:txBody>
      </p:sp>
      <p:sp>
        <p:nvSpPr>
          <p:cNvPr id="3" name="Subtitle 2">
            <a:extLst>
              <a:ext uri="{FF2B5EF4-FFF2-40B4-BE49-F238E27FC236}">
                <a16:creationId xmlns:a16="http://schemas.microsoft.com/office/drawing/2014/main" id="{87FCE354-C33F-020E-A856-0D78C378F23D}"/>
              </a:ext>
            </a:extLst>
          </p:cNvPr>
          <p:cNvSpPr>
            <a:spLocks noGrp="1"/>
          </p:cNvSpPr>
          <p:nvPr>
            <p:ph type="subTitle" idx="1"/>
          </p:nvPr>
        </p:nvSpPr>
        <p:spPr>
          <a:xfrm>
            <a:off x="1524000" y="1416106"/>
            <a:ext cx="9144000" cy="4871406"/>
          </a:xfrm>
        </p:spPr>
        <p:txBody>
          <a:bodyPr>
            <a:normAutofit/>
          </a:bodyPr>
          <a:lstStyle/>
          <a:p>
            <a:endParaRPr lang="en-US" dirty="0"/>
          </a:p>
          <a:p>
            <a:endParaRPr lang="en-US" dirty="0"/>
          </a:p>
          <a:p>
            <a:r>
              <a:rPr lang="en-US" dirty="0"/>
              <a:t>For a particular location, let </a:t>
            </a:r>
          </a:p>
          <a:p>
            <a:pPr marL="514350" indent="-514350">
              <a:buAutoNum type="romanLcPeriod"/>
            </a:pPr>
            <a:r>
              <a:rPr lang="en-US" dirty="0"/>
              <a:t>T(t) denote the daily average temperature on day t. </a:t>
            </a:r>
          </a:p>
          <a:p>
            <a:pPr marL="514350" indent="-514350">
              <a:buAutoNum type="romanLcPeriod"/>
            </a:pPr>
            <a:r>
              <a:rPr lang="en-US" dirty="0"/>
              <a:t>s(t) be a deterministic function, describing the seasonal variation. The temperature reverts on day t to the mean level.</a:t>
            </a:r>
          </a:p>
          <a:p>
            <a:pPr marL="514350" indent="-514350">
              <a:buAutoNum type="romanLcPeriod"/>
            </a:pPr>
            <a:r>
              <a:rPr lang="en-US" dirty="0">
                <a:latin typeface="Calibri" panose="020F0502020204030204" pitchFamily="34" charset="0"/>
                <a:cs typeface="Calibri" panose="020F0502020204030204" pitchFamily="34" charset="0"/>
              </a:rPr>
              <a:t>a</a:t>
            </a:r>
            <a:r>
              <a:rPr lang="en-US" dirty="0"/>
              <a:t>(t) denote the rate of mean-reversion on day t.</a:t>
            </a:r>
          </a:p>
          <a:p>
            <a:pPr marL="514350" indent="-514350">
              <a:buAutoNum type="romanLcPeriod"/>
            </a:pPr>
            <a:r>
              <a:rPr lang="en-US" dirty="0"/>
              <a:t>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(t)</a:t>
            </a:r>
            <a:r>
              <a:rPr lang="en-US" dirty="0"/>
              <a:t> denote the volatility of daily temperature fluctuations. It is a seasonal function, taking into account the variation in volatility throughout the year.</a:t>
            </a:r>
            <a:endParaRPr lang="en-IN" dirty="0"/>
          </a:p>
        </p:txBody>
      </p:sp>
    </p:spTree>
    <p:extLst>
      <p:ext uri="{BB962C8B-B14F-4D97-AF65-F5344CB8AC3E}">
        <p14:creationId xmlns:p14="http://schemas.microsoft.com/office/powerpoint/2010/main" val="290879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3029B-A46C-8739-CB31-E7AA1CBFF2CA}"/>
              </a:ext>
            </a:extLst>
          </p:cNvPr>
          <p:cNvSpPr>
            <a:spLocks noGrp="1"/>
          </p:cNvSpPr>
          <p:nvPr>
            <p:ph type="title"/>
          </p:nvPr>
        </p:nvSpPr>
        <p:spPr/>
        <p:txBody>
          <a:bodyPr/>
          <a:lstStyle/>
          <a:p>
            <a:r>
              <a:rPr lang="en-US" dirty="0"/>
              <a:t>TOPIC</a:t>
            </a:r>
            <a:endParaRPr lang="en-IN" dirty="0"/>
          </a:p>
        </p:txBody>
      </p:sp>
      <p:sp>
        <p:nvSpPr>
          <p:cNvPr id="3" name="Subtitle 2">
            <a:extLst>
              <a:ext uri="{FF2B5EF4-FFF2-40B4-BE49-F238E27FC236}">
                <a16:creationId xmlns:a16="http://schemas.microsoft.com/office/drawing/2014/main" id="{9D217B4C-C584-E613-BBB6-B4D92150C624}"/>
              </a:ext>
            </a:extLst>
          </p:cNvPr>
          <p:cNvSpPr>
            <a:spLocks noGrp="1"/>
          </p:cNvSpPr>
          <p:nvPr>
            <p:ph type="subTitle" idx="4294967295"/>
          </p:nvPr>
        </p:nvSpPr>
        <p:spPr>
          <a:xfrm>
            <a:off x="0" y="4051300"/>
            <a:ext cx="7767638" cy="1096963"/>
          </a:xfrm>
        </p:spPr>
        <p:txBody>
          <a:bodyPr>
            <a:normAutofit fontScale="92500" lnSpcReduction="10000"/>
          </a:bodyPr>
          <a:lstStyle/>
          <a:p>
            <a:r>
              <a:rPr lang="en-US" sz="3200" dirty="0"/>
              <a:t>WEATHER DERIVATIVES</a:t>
            </a:r>
            <a:endParaRPr lang="en-IN" sz="3200" dirty="0"/>
          </a:p>
          <a:p>
            <a:r>
              <a:rPr lang="en-IN" sz="3200" dirty="0"/>
              <a:t>THEIR MODEL AND PRICING</a:t>
            </a:r>
            <a:endParaRPr lang="en-US" sz="3200" dirty="0"/>
          </a:p>
        </p:txBody>
      </p:sp>
    </p:spTree>
    <p:extLst>
      <p:ext uri="{BB962C8B-B14F-4D97-AF65-F5344CB8AC3E}">
        <p14:creationId xmlns:p14="http://schemas.microsoft.com/office/powerpoint/2010/main" val="427922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F036-C4E6-C912-AAD0-E777FB8DF47E}"/>
              </a:ext>
            </a:extLst>
          </p:cNvPr>
          <p:cNvSpPr>
            <a:spLocks noGrp="1"/>
          </p:cNvSpPr>
          <p:nvPr>
            <p:ph type="ctrTitle"/>
          </p:nvPr>
        </p:nvSpPr>
        <p:spPr>
          <a:xfrm>
            <a:off x="1524000" y="168023"/>
            <a:ext cx="9144000" cy="979137"/>
          </a:xfrm>
        </p:spPr>
        <p:txBody>
          <a:bodyPr>
            <a:normAutofit/>
          </a:bodyPr>
          <a:lstStyle/>
          <a:p>
            <a:r>
              <a:rPr lang="en-US" dirty="0"/>
              <a:t>Equations</a:t>
            </a:r>
            <a:endParaRPr lang="en-IN" dirty="0"/>
          </a:p>
        </p:txBody>
      </p:sp>
      <p:sp>
        <p:nvSpPr>
          <p:cNvPr id="3" name="Subtitle 2">
            <a:extLst>
              <a:ext uri="{FF2B5EF4-FFF2-40B4-BE49-F238E27FC236}">
                <a16:creationId xmlns:a16="http://schemas.microsoft.com/office/drawing/2014/main" id="{1FFB3B16-6824-8166-8CB6-87AB0BEF1130}"/>
              </a:ext>
            </a:extLst>
          </p:cNvPr>
          <p:cNvSpPr>
            <a:spLocks noGrp="1"/>
          </p:cNvSpPr>
          <p:nvPr>
            <p:ph type="subTitle" idx="1"/>
          </p:nvPr>
        </p:nvSpPr>
        <p:spPr>
          <a:xfrm>
            <a:off x="1524000" y="1530849"/>
            <a:ext cx="9144000" cy="5035838"/>
          </a:xfrm>
        </p:spPr>
        <p:txBody>
          <a:bodyPr>
            <a:normAutofit/>
          </a:bodyPr>
          <a:lstStyle/>
          <a:p>
            <a:r>
              <a:rPr lang="en-US" dirty="0"/>
              <a:t>We model the temp. by the stochastic differential:</a:t>
            </a:r>
          </a:p>
          <a:p>
            <a:r>
              <a:rPr lang="en-IN" sz="3500" dirty="0"/>
              <a:t>dT(t) = a(T (m) − T(t))dt + </a:t>
            </a:r>
            <a:r>
              <a:rPr lang="el-GR" sz="3500" dirty="0"/>
              <a:t>σ</a:t>
            </a:r>
            <a:r>
              <a:rPr lang="en-US" sz="3500" dirty="0"/>
              <a:t>(</a:t>
            </a:r>
            <a:r>
              <a:rPr lang="en-IN" sz="3500" dirty="0"/>
              <a:t>t)</a:t>
            </a:r>
            <a:r>
              <a:rPr lang="en-IN" sz="3500" dirty="0" err="1"/>
              <a:t>dW</a:t>
            </a:r>
            <a:r>
              <a:rPr lang="en-IN" sz="3500" dirty="0"/>
              <a:t>(t)</a:t>
            </a:r>
          </a:p>
          <a:p>
            <a:r>
              <a:rPr lang="en-IN" dirty="0"/>
              <a:t>Where T(m) is the long run mean that we talked about.</a:t>
            </a:r>
          </a:p>
          <a:p>
            <a:r>
              <a:rPr lang="en-IN" dirty="0"/>
              <a:t>Actually, this too is time dependent.</a:t>
            </a:r>
          </a:p>
          <a:p>
            <a:r>
              <a:rPr lang="en-IN" dirty="0"/>
              <a:t>We conclude this by the time series modelling of temperature (graphically) and model it by using :</a:t>
            </a:r>
          </a:p>
          <a:p>
            <a:r>
              <a:rPr lang="fr-FR" sz="3000" dirty="0"/>
              <a:t>T(m) = A + </a:t>
            </a:r>
            <a:r>
              <a:rPr lang="fr-FR" sz="3000" dirty="0" err="1"/>
              <a:t>Bt</a:t>
            </a:r>
            <a:r>
              <a:rPr lang="fr-FR" sz="3000" dirty="0"/>
              <a:t> + C sin(</a:t>
            </a:r>
            <a:r>
              <a:rPr lang="fr-FR" sz="3000" dirty="0" err="1"/>
              <a:t>ωt</a:t>
            </a:r>
            <a:r>
              <a:rPr lang="fr-FR" sz="3000" dirty="0"/>
              <a:t> + ϕ).</a:t>
            </a:r>
          </a:p>
          <a:p>
            <a:r>
              <a:rPr lang="fr-FR" dirty="0" err="1"/>
              <a:t>We</a:t>
            </a:r>
            <a:r>
              <a:rPr lang="fr-FR" dirty="0"/>
              <a:t> </a:t>
            </a:r>
            <a:r>
              <a:rPr lang="fr-FR" dirty="0" err="1"/>
              <a:t>find</a:t>
            </a:r>
            <a:r>
              <a:rPr lang="fr-FR" dirty="0"/>
              <a:t> </a:t>
            </a:r>
            <a:r>
              <a:rPr lang="fr-FR" dirty="0" err="1"/>
              <a:t>that</a:t>
            </a:r>
            <a:r>
              <a:rPr lang="fr-FR" dirty="0"/>
              <a:t> the </a:t>
            </a:r>
            <a:r>
              <a:rPr lang="fr-FR" dirty="0" err="1"/>
              <a:t>temperature</a:t>
            </a:r>
            <a:r>
              <a:rPr lang="fr-FR" dirty="0"/>
              <a:t> graph shows  T(m) varies </a:t>
            </a:r>
            <a:r>
              <a:rPr lang="fr-FR" dirty="0" err="1"/>
              <a:t>seasonally</a:t>
            </a:r>
            <a:r>
              <a:rPr lang="fr-FR" dirty="0"/>
              <a:t> (</a:t>
            </a:r>
            <a:r>
              <a:rPr lang="fr-FR" dirty="0" err="1"/>
              <a:t>hence</a:t>
            </a:r>
            <a:r>
              <a:rPr lang="fr-FR" dirty="0"/>
              <a:t>, the sine part) , </a:t>
            </a:r>
            <a:r>
              <a:rPr lang="fr-FR" dirty="0" err="1"/>
              <a:t>with</a:t>
            </a:r>
            <a:r>
              <a:rPr lang="fr-FR" dirty="0"/>
              <a:t> a </a:t>
            </a:r>
            <a:r>
              <a:rPr lang="fr-FR" dirty="0" err="1"/>
              <a:t>weak</a:t>
            </a:r>
            <a:r>
              <a:rPr lang="fr-FR" dirty="0"/>
              <a:t> but positive </a:t>
            </a:r>
            <a:r>
              <a:rPr lang="fr-FR" dirty="0" err="1"/>
              <a:t>linear</a:t>
            </a:r>
            <a:r>
              <a:rPr lang="fr-FR" dirty="0"/>
              <a:t> trend.</a:t>
            </a:r>
          </a:p>
          <a:p>
            <a:r>
              <a:rPr lang="fr-FR" dirty="0">
                <a:latin typeface="Calibri" panose="020F0502020204030204" pitchFamily="34" charset="0"/>
                <a:cs typeface="Calibri" panose="020F0502020204030204" pitchFamily="34" charset="0"/>
              </a:rPr>
              <a:t>ω=2pi/365</a:t>
            </a:r>
            <a:endParaRPr lang="en-IN" dirty="0"/>
          </a:p>
          <a:p>
            <a:endParaRPr lang="en-IN" dirty="0"/>
          </a:p>
        </p:txBody>
      </p:sp>
    </p:spTree>
    <p:extLst>
      <p:ext uri="{BB962C8B-B14F-4D97-AF65-F5344CB8AC3E}">
        <p14:creationId xmlns:p14="http://schemas.microsoft.com/office/powerpoint/2010/main" val="2461565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5360-E45F-F81A-34DE-DFEF4886DDC7}"/>
              </a:ext>
            </a:extLst>
          </p:cNvPr>
          <p:cNvSpPr>
            <a:spLocks noGrp="1"/>
          </p:cNvSpPr>
          <p:nvPr>
            <p:ph type="ctrTitle"/>
          </p:nvPr>
        </p:nvSpPr>
        <p:spPr>
          <a:xfrm>
            <a:off x="1524000" y="145657"/>
            <a:ext cx="9144000" cy="1278541"/>
          </a:xfrm>
        </p:spPr>
        <p:txBody>
          <a:bodyPr/>
          <a:lstStyle/>
          <a:p>
            <a:r>
              <a:rPr lang="en-US" dirty="0"/>
              <a:t>Solution to the SDE:</a:t>
            </a:r>
            <a:endParaRPr lang="en-IN"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86DEED64-2DD2-BADA-6356-FECD16A79957}"/>
                  </a:ext>
                </a:extLst>
              </p:cNvPr>
              <p:cNvSpPr>
                <a:spLocks noGrp="1"/>
              </p:cNvSpPr>
              <p:nvPr>
                <p:ph type="subTitle" idx="1"/>
              </p:nvPr>
            </p:nvSpPr>
            <p:spPr>
              <a:xfrm>
                <a:off x="1524000" y="1424198"/>
                <a:ext cx="9144000" cy="5073706"/>
              </a:xfrm>
            </p:spPr>
            <p:txBody>
              <a:bodyPr>
                <a:normAutofit fontScale="85000" lnSpcReduction="20000"/>
              </a:bodyPr>
              <a:lstStyle/>
              <a:p>
                <a:r>
                  <a:rPr lang="en-US" dirty="0"/>
                  <a:t>But the problem with the earlier SDE is that its expectation is not T(m) as proposed. In other words, it is not mean reverting.</a:t>
                </a:r>
              </a:p>
              <a:p>
                <a:r>
                  <a:rPr lang="en-US" dirty="0"/>
                  <a:t>Hence we use a different version of the same equation, to make it mean-reverting.</a:t>
                </a:r>
              </a:p>
              <a:p>
                <a:r>
                  <a:rPr lang="en-US" dirty="0"/>
                  <a:t>We actually add an additional term,</a:t>
                </a:r>
              </a:p>
              <a:p>
                <a:endParaRPr lang="en-US" dirty="0"/>
              </a:p>
              <a:p>
                <a:r>
                  <a:rPr lang="en-IN" sz="3000" dirty="0">
                    <a:highlight>
                      <a:srgbClr val="FFFF00"/>
                    </a:highlight>
                  </a:rPr>
                  <a:t>dT(m)/dt = B + </a:t>
                </a:r>
                <a:r>
                  <a:rPr lang="el-GR" sz="3000" dirty="0">
                    <a:highlight>
                      <a:srgbClr val="FFFF00"/>
                    </a:highlight>
                  </a:rPr>
                  <a:t>ω</a:t>
                </a:r>
                <a:r>
                  <a:rPr lang="en-IN" sz="3000" dirty="0">
                    <a:highlight>
                      <a:srgbClr val="FFFF00"/>
                    </a:highlight>
                  </a:rPr>
                  <a:t>C cos(</a:t>
                </a:r>
                <a:r>
                  <a:rPr lang="el-GR" sz="3000" dirty="0">
                    <a:highlight>
                      <a:srgbClr val="FFFF00"/>
                    </a:highlight>
                  </a:rPr>
                  <a:t>ω</a:t>
                </a:r>
                <a:r>
                  <a:rPr lang="en-IN" sz="3000" dirty="0">
                    <a:highlight>
                      <a:srgbClr val="FFFF00"/>
                    </a:highlight>
                  </a:rPr>
                  <a:t>t + </a:t>
                </a:r>
                <a:r>
                  <a:rPr lang="el-GR" sz="3000" dirty="0">
                    <a:highlight>
                      <a:srgbClr val="FFFF00"/>
                    </a:highlight>
                  </a:rPr>
                  <a:t>ϕ)</a:t>
                </a:r>
                <a:r>
                  <a:rPr lang="en-US" sz="3000" dirty="0">
                    <a:highlight>
                      <a:srgbClr val="FFFF00"/>
                    </a:highlight>
                  </a:rPr>
                  <a:t> </a:t>
                </a:r>
              </a:p>
              <a:p>
                <a:endParaRPr lang="en-US" dirty="0"/>
              </a:p>
              <a:p>
                <a:r>
                  <a:rPr lang="en-US" dirty="0"/>
                  <a:t>to the drift term in the previous SDE.</a:t>
                </a:r>
              </a:p>
              <a:p>
                <a:r>
                  <a:rPr lang="en-US" dirty="0"/>
                  <a:t>Now we have,</a:t>
                </a:r>
              </a:p>
              <a:p>
                <a:r>
                  <a:rPr lang="en-US" dirty="0"/>
                  <a:t>Starting at T(s) = x we now get the following model for the temperature,</a:t>
                </a:r>
              </a:p>
              <a:p>
                <a:endParaRPr lang="en-US" dirty="0"/>
              </a:p>
              <a:p>
                <a:r>
                  <a:rPr lang="en-IN" sz="2600" dirty="0">
                    <a:highlight>
                      <a:srgbClr val="FFFF00"/>
                    </a:highlight>
                  </a:rPr>
                  <a:t>dT(t) = (dT(m)/dt + a(T(m)− T(t))  dt + </a:t>
                </a:r>
                <a:r>
                  <a:rPr lang="el-GR" sz="2600" dirty="0">
                    <a:highlight>
                      <a:srgbClr val="FFFF00"/>
                    </a:highlight>
                  </a:rPr>
                  <a:t>σ</a:t>
                </a:r>
                <a:r>
                  <a:rPr lang="en-US" sz="2600" dirty="0">
                    <a:highlight>
                      <a:srgbClr val="FFFF00"/>
                    </a:highlight>
                  </a:rPr>
                  <a:t>(</a:t>
                </a:r>
                <a:r>
                  <a:rPr lang="en-IN" sz="2600" dirty="0">
                    <a:highlight>
                      <a:srgbClr val="FFFF00"/>
                    </a:highlight>
                  </a:rPr>
                  <a:t>t)</a:t>
                </a:r>
                <a:r>
                  <a:rPr lang="en-IN" sz="2600" dirty="0" err="1">
                    <a:highlight>
                      <a:srgbClr val="FFFF00"/>
                    </a:highlight>
                  </a:rPr>
                  <a:t>dW</a:t>
                </a:r>
                <a:r>
                  <a:rPr lang="en-IN" sz="2600" dirty="0">
                    <a:highlight>
                      <a:srgbClr val="FFFF00"/>
                    </a:highlight>
                  </a:rPr>
                  <a:t>(t), t &gt; s whose </a:t>
                </a:r>
                <a:r>
                  <a:rPr lang="en-IN" sz="2600" dirty="0" err="1">
                    <a:highlight>
                      <a:srgbClr val="FFFF00"/>
                    </a:highlight>
                  </a:rPr>
                  <a:t>soln</a:t>
                </a:r>
                <a:r>
                  <a:rPr lang="en-IN" sz="2600" dirty="0">
                    <a:highlight>
                      <a:srgbClr val="FFFF00"/>
                    </a:highlight>
                  </a:rPr>
                  <a:t> is:</a:t>
                </a:r>
              </a:p>
              <a:p>
                <a:endParaRPr lang="en-IN" dirty="0">
                  <a:highlight>
                    <a:srgbClr val="FFFF00"/>
                  </a:highlight>
                </a:endParaRPr>
              </a:p>
              <a:p>
                <a:endParaRPr lang="en-IN" dirty="0"/>
              </a:p>
              <a:p>
                <a:r>
                  <a:rPr lang="en-IN" sz="2400" dirty="0">
                    <a:solidFill>
                      <a:srgbClr val="00B0F0"/>
                    </a:solidFill>
                  </a:rPr>
                  <a:t>T(t) = (x − T(m(s)) exp(−a(t−s)) + T(m) + </a:t>
                </a:r>
                <a14:m>
                  <m:oMath xmlns:m="http://schemas.openxmlformats.org/officeDocument/2006/math">
                    <m:nary>
                      <m:naryPr>
                        <m:limLoc m:val="undOvr"/>
                        <m:grow m:val="on"/>
                        <m:ctrlPr>
                          <a:rPr lang="en-IN" sz="2400" i="1" smtClean="0">
                            <a:solidFill>
                              <a:srgbClr val="00B0F0"/>
                            </a:solidFill>
                            <a:latin typeface="Cambria Math" panose="02040503050406030204" pitchFamily="18" charset="0"/>
                          </a:rPr>
                        </m:ctrlPr>
                      </m:naryPr>
                      <m:sub>
                        <m:r>
                          <a:rPr lang="en-IN" sz="2400" i="1" smtClean="0">
                            <a:solidFill>
                              <a:srgbClr val="00B0F0"/>
                            </a:solidFill>
                            <a:latin typeface="Cambria Math" panose="02040503050406030204" pitchFamily="18" charset="0"/>
                          </a:rPr>
                          <m:t>𝑠</m:t>
                        </m:r>
                      </m:sub>
                      <m:sup>
                        <m:r>
                          <a:rPr lang="en-IN" sz="2400" i="1" smtClean="0">
                            <a:solidFill>
                              <a:srgbClr val="00B0F0"/>
                            </a:solidFill>
                            <a:latin typeface="Cambria Math" panose="02040503050406030204" pitchFamily="18" charset="0"/>
                          </a:rPr>
                          <m:t>𝑡</m:t>
                        </m:r>
                      </m:sup>
                      <m:e>
                        <m:r>
                          <m:rPr>
                            <m:sty m:val="p"/>
                          </m:rPr>
                          <a:rPr lang="en-US" sz="2400" b="0" i="0" smtClean="0">
                            <a:solidFill>
                              <a:srgbClr val="00B0F0"/>
                            </a:solidFill>
                            <a:latin typeface="Cambria Math" panose="02040503050406030204" pitchFamily="18" charset="0"/>
                          </a:rPr>
                          <m:t>exp</m:t>
                        </m:r>
                        <m:r>
                          <a:rPr lang="en-US" sz="2400" b="0" i="1" smtClean="0">
                            <a:solidFill>
                              <a:srgbClr val="00B0F0"/>
                            </a:solidFill>
                            <a:latin typeface="Cambria Math" panose="02040503050406030204" pitchFamily="18" charset="0"/>
                          </a:rPr>
                          <m:t>⁡(</m:t>
                        </m:r>
                      </m:e>
                    </m:nary>
                    <m:r>
                      <a:rPr lang="en-US" sz="2400" b="0" i="1" smtClean="0">
                        <a:solidFill>
                          <a:srgbClr val="00B0F0"/>
                        </a:solidFill>
                        <a:latin typeface="Cambria Math" panose="02040503050406030204" pitchFamily="18" charset="0"/>
                      </a:rPr>
                      <m:t>−</m:t>
                    </m:r>
                    <m:r>
                      <a:rPr lang="en-US" sz="2400" b="0" i="1" smtClean="0">
                        <a:solidFill>
                          <a:srgbClr val="00B0F0"/>
                        </a:solidFill>
                        <a:latin typeface="Cambria Math" panose="02040503050406030204" pitchFamily="18" charset="0"/>
                      </a:rPr>
                      <m:t>𝑎</m:t>
                    </m:r>
                    <m:r>
                      <a:rPr lang="en-US" sz="2400" b="0" i="1" smtClean="0">
                        <a:solidFill>
                          <a:srgbClr val="00B0F0"/>
                        </a:solidFill>
                        <a:latin typeface="Cambria Math" panose="02040503050406030204" pitchFamily="18" charset="0"/>
                      </a:rPr>
                      <m:t>(</m:t>
                    </m:r>
                    <m:r>
                      <a:rPr lang="en-US" sz="2400" b="0" i="1" smtClean="0">
                        <a:solidFill>
                          <a:srgbClr val="00B0F0"/>
                        </a:solidFill>
                        <a:latin typeface="Cambria Math" panose="02040503050406030204" pitchFamily="18" charset="0"/>
                      </a:rPr>
                      <m:t>𝑡</m:t>
                    </m:r>
                    <m:r>
                      <a:rPr lang="en-US" sz="2400" b="0" i="1" smtClean="0">
                        <a:solidFill>
                          <a:srgbClr val="00B0F0"/>
                        </a:solidFill>
                        <a:latin typeface="Cambria Math" panose="02040503050406030204" pitchFamily="18" charset="0"/>
                      </a:rPr>
                      <m:t>−</m:t>
                    </m:r>
                    <m:r>
                      <m:rPr>
                        <m:sty m:val="p"/>
                      </m:rPr>
                      <a:rPr lang="el-GR" sz="2400" b="0" i="1" smtClean="0">
                        <a:solidFill>
                          <a:srgbClr val="00B0F0"/>
                        </a:solidFill>
                        <a:latin typeface="Cambria Math" panose="02040503050406030204" pitchFamily="18" charset="0"/>
                      </a:rPr>
                      <m:t>τ</m:t>
                    </m:r>
                  </m:oMath>
                </a14:m>
                <a:r>
                  <a:rPr lang="en-US" sz="2400" dirty="0">
                    <a:solidFill>
                      <a:srgbClr val="00B0F0"/>
                    </a:solidFill>
                  </a:rPr>
                  <a:t>))</a:t>
                </a:r>
                <a:r>
                  <a:rPr lang="el-GR" sz="2400" dirty="0">
                    <a:solidFill>
                      <a:srgbClr val="00B0F0"/>
                    </a:solidFill>
                    <a:latin typeface="Calibri" panose="020F0502020204030204" pitchFamily="34" charset="0"/>
                    <a:cs typeface="Calibri" panose="020F0502020204030204" pitchFamily="34" charset="0"/>
                  </a:rPr>
                  <a:t>σ</a:t>
                </a:r>
                <a:r>
                  <a:rPr lang="en-US" sz="2400" dirty="0">
                    <a:solidFill>
                      <a:srgbClr val="00B0F0"/>
                    </a:solidFill>
                    <a:latin typeface="Calibri" panose="020F0502020204030204" pitchFamily="34" charset="0"/>
                    <a:cs typeface="Calibri" panose="020F0502020204030204" pitchFamily="34" charset="0"/>
                  </a:rPr>
                  <a:t>(</a:t>
                </a:r>
                <a:r>
                  <a:rPr lang="el-GR" sz="2400" dirty="0">
                    <a:solidFill>
                      <a:srgbClr val="00B0F0"/>
                    </a:solidFill>
                    <a:latin typeface="Calibri" panose="020F0502020204030204" pitchFamily="34" charset="0"/>
                    <a:cs typeface="Calibri" panose="020F0502020204030204" pitchFamily="34" charset="0"/>
                  </a:rPr>
                  <a:t>τ</a:t>
                </a:r>
                <a:r>
                  <a:rPr lang="en-US" sz="2400" dirty="0">
                    <a:solidFill>
                      <a:srgbClr val="00B0F0"/>
                    </a:solidFill>
                    <a:latin typeface="Calibri" panose="020F0502020204030204" pitchFamily="34" charset="0"/>
                    <a:cs typeface="Calibri" panose="020F0502020204030204" pitchFamily="34" charset="0"/>
                  </a:rPr>
                  <a:t>)</a:t>
                </a:r>
                <a:r>
                  <a:rPr lang="en-US" sz="2400" dirty="0" err="1">
                    <a:solidFill>
                      <a:srgbClr val="00B0F0"/>
                    </a:solidFill>
                    <a:latin typeface="Calibri" panose="020F0502020204030204" pitchFamily="34" charset="0"/>
                    <a:cs typeface="Calibri" panose="020F0502020204030204" pitchFamily="34" charset="0"/>
                  </a:rPr>
                  <a:t>dW</a:t>
                </a:r>
                <a:r>
                  <a:rPr lang="en-US" sz="2400" dirty="0">
                    <a:solidFill>
                      <a:srgbClr val="00B0F0"/>
                    </a:solidFill>
                    <a:latin typeface="Calibri" panose="020F0502020204030204" pitchFamily="34" charset="0"/>
                    <a:cs typeface="Calibri" panose="020F0502020204030204" pitchFamily="34" charset="0"/>
                  </a:rPr>
                  <a:t>(</a:t>
                </a:r>
                <a:r>
                  <a:rPr lang="el-GR" sz="2400" dirty="0">
                    <a:solidFill>
                      <a:srgbClr val="00B0F0"/>
                    </a:solidFill>
                    <a:latin typeface="Calibri" panose="020F0502020204030204" pitchFamily="34" charset="0"/>
                    <a:cs typeface="Calibri" panose="020F0502020204030204" pitchFamily="34" charset="0"/>
                  </a:rPr>
                  <a:t>τ</a:t>
                </a:r>
                <a:r>
                  <a:rPr lang="en-US" sz="2400" dirty="0">
                    <a:solidFill>
                      <a:srgbClr val="00B0F0"/>
                    </a:solidFill>
                    <a:latin typeface="Calibri" panose="020F0502020204030204" pitchFamily="34" charset="0"/>
                    <a:cs typeface="Calibri" panose="020F0502020204030204" pitchFamily="34" charset="0"/>
                  </a:rPr>
                  <a:t>)</a:t>
                </a:r>
                <a:endParaRPr lang="en-US" sz="2400" dirty="0">
                  <a:solidFill>
                    <a:srgbClr val="00B0F0"/>
                  </a:solidFill>
                </a:endParaRPr>
              </a:p>
              <a:p>
                <a:endParaRPr lang="en-US" dirty="0"/>
              </a:p>
              <a:p>
                <a:endParaRPr lang="en-IN" dirty="0"/>
              </a:p>
            </p:txBody>
          </p:sp>
        </mc:Choice>
        <mc:Fallback xmlns="">
          <p:sp>
            <p:nvSpPr>
              <p:cNvPr id="3" name="Subtitle 2">
                <a:extLst>
                  <a:ext uri="{FF2B5EF4-FFF2-40B4-BE49-F238E27FC236}">
                    <a16:creationId xmlns:a16="http://schemas.microsoft.com/office/drawing/2014/main" id="{86DEED64-2DD2-BADA-6356-FECD16A79957}"/>
                  </a:ext>
                </a:extLst>
              </p:cNvPr>
              <p:cNvSpPr>
                <a:spLocks noGrp="1" noRot="1" noChangeAspect="1" noMove="1" noResize="1" noEditPoints="1" noAdjustHandles="1" noChangeArrowheads="1" noChangeShapeType="1" noTextEdit="1"/>
              </p:cNvSpPr>
              <p:nvPr>
                <p:ph type="subTitle" idx="1"/>
              </p:nvPr>
            </p:nvSpPr>
            <p:spPr>
              <a:xfrm>
                <a:off x="1524000" y="1424198"/>
                <a:ext cx="9144000" cy="5073706"/>
              </a:xfrm>
              <a:blipFill>
                <a:blip r:embed="rId2"/>
                <a:stretch>
                  <a:fillRect l="-1200" t="-1202" r="-467"/>
                </a:stretch>
              </a:blipFill>
            </p:spPr>
            <p:txBody>
              <a:bodyPr/>
              <a:lstStyle/>
              <a:p>
                <a:r>
                  <a:rPr lang="en-IN">
                    <a:noFill/>
                  </a:rPr>
                  <a:t> </a:t>
                </a:r>
              </a:p>
            </p:txBody>
          </p:sp>
        </mc:Fallback>
      </mc:AlternateContent>
    </p:spTree>
    <p:extLst>
      <p:ext uri="{BB962C8B-B14F-4D97-AF65-F5344CB8AC3E}">
        <p14:creationId xmlns:p14="http://schemas.microsoft.com/office/powerpoint/2010/main" val="1659743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7A8C-12AE-8249-24E8-B85B1F40966C}"/>
              </a:ext>
            </a:extLst>
          </p:cNvPr>
          <p:cNvSpPr>
            <a:spLocks noGrp="1"/>
          </p:cNvSpPr>
          <p:nvPr>
            <p:ph type="ctrTitle"/>
          </p:nvPr>
        </p:nvSpPr>
        <p:spPr>
          <a:xfrm>
            <a:off x="1524000" y="1122363"/>
            <a:ext cx="9144000" cy="1272879"/>
          </a:xfrm>
        </p:spPr>
        <p:txBody>
          <a:bodyPr/>
          <a:lstStyle/>
          <a:p>
            <a:r>
              <a:rPr lang="en-US" dirty="0"/>
              <a:t>Estimation of parameters.</a:t>
            </a:r>
            <a:endParaRPr lang="en-IN" dirty="0"/>
          </a:p>
        </p:txBody>
      </p:sp>
      <p:sp>
        <p:nvSpPr>
          <p:cNvPr id="3" name="Subtitle 2">
            <a:extLst>
              <a:ext uri="{FF2B5EF4-FFF2-40B4-BE49-F238E27FC236}">
                <a16:creationId xmlns:a16="http://schemas.microsoft.com/office/drawing/2014/main" id="{6099F661-8669-9AE0-35B9-EA2D58CB894A}"/>
              </a:ext>
            </a:extLst>
          </p:cNvPr>
          <p:cNvSpPr>
            <a:spLocks noGrp="1"/>
          </p:cNvSpPr>
          <p:nvPr>
            <p:ph type="subTitle" idx="1"/>
          </p:nvPr>
        </p:nvSpPr>
        <p:spPr>
          <a:xfrm>
            <a:off x="1524000" y="2702740"/>
            <a:ext cx="9144000" cy="3188262"/>
          </a:xfrm>
        </p:spPr>
        <p:txBody>
          <a:bodyPr>
            <a:normAutofit/>
          </a:bodyPr>
          <a:lstStyle/>
          <a:p>
            <a:endParaRPr lang="en-US" dirty="0"/>
          </a:p>
          <a:p>
            <a:r>
              <a:rPr lang="en-US" dirty="0"/>
              <a:t>a(t) or rate of mean reversion can be calculated by carrying out Euler-discretization followed by lag analysis using PACF.</a:t>
            </a:r>
          </a:p>
          <a:p>
            <a:r>
              <a:rPr lang="en-US" dirty="0"/>
              <a:t>Also parameters in the T(m) function can be estimated by modelling time series data.</a:t>
            </a:r>
          </a:p>
          <a:p>
            <a:r>
              <a:rPr lang="en-US" dirty="0"/>
              <a:t>Finally volatility term too can be calculated using a no of methods like parametric regression and Fourier series. </a:t>
            </a:r>
            <a:endParaRPr lang="en-IN" dirty="0"/>
          </a:p>
        </p:txBody>
      </p:sp>
    </p:spTree>
    <p:extLst>
      <p:ext uri="{BB962C8B-B14F-4D97-AF65-F5344CB8AC3E}">
        <p14:creationId xmlns:p14="http://schemas.microsoft.com/office/powerpoint/2010/main" val="2795513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6D3B-41B0-E307-0B8F-DC1DB447B44E}"/>
              </a:ext>
            </a:extLst>
          </p:cNvPr>
          <p:cNvSpPr>
            <a:spLocks noGrp="1"/>
          </p:cNvSpPr>
          <p:nvPr>
            <p:ph type="ctrTitle"/>
          </p:nvPr>
        </p:nvSpPr>
        <p:spPr>
          <a:xfrm rot="10800000" flipV="1">
            <a:off x="1759236" y="1243171"/>
            <a:ext cx="8679915" cy="780837"/>
          </a:xfrm>
        </p:spPr>
        <p:txBody>
          <a:bodyPr>
            <a:normAutofit fontScale="90000"/>
          </a:bodyPr>
          <a:lstStyle/>
          <a:p>
            <a:r>
              <a:rPr lang="en-IN" dirty="0"/>
              <a:t>SOME TERMS</a:t>
            </a:r>
          </a:p>
        </p:txBody>
      </p:sp>
      <p:sp>
        <p:nvSpPr>
          <p:cNvPr id="3" name="Subtitle 2">
            <a:extLst>
              <a:ext uri="{FF2B5EF4-FFF2-40B4-BE49-F238E27FC236}">
                <a16:creationId xmlns:a16="http://schemas.microsoft.com/office/drawing/2014/main" id="{0121D9B3-DA20-2357-AB47-6742EFD23ACE}"/>
              </a:ext>
            </a:extLst>
          </p:cNvPr>
          <p:cNvSpPr>
            <a:spLocks noGrp="1"/>
          </p:cNvSpPr>
          <p:nvPr>
            <p:ph type="subTitle" idx="1"/>
          </p:nvPr>
        </p:nvSpPr>
        <p:spPr>
          <a:xfrm>
            <a:off x="1759237" y="3030878"/>
            <a:ext cx="8673427" cy="2958956"/>
          </a:xfrm>
        </p:spPr>
        <p:txBody>
          <a:bodyPr>
            <a:normAutofit/>
          </a:bodyPr>
          <a:lstStyle/>
          <a:p>
            <a:r>
              <a:rPr lang="en-IN" dirty="0"/>
              <a:t>Euler Discretization is a numerical method to transfer continuous functions, models and equations into discrete counterparts to evaluate solution of differential equations.</a:t>
            </a:r>
          </a:p>
          <a:p>
            <a:r>
              <a:rPr lang="en-IN" dirty="0"/>
              <a:t>PACF is partial autocorrelative function that is a statistical tool to evaluate the relationship between the values in a time series on a given day with the days prior to it.</a:t>
            </a:r>
          </a:p>
        </p:txBody>
      </p:sp>
    </p:spTree>
    <p:extLst>
      <p:ext uri="{BB962C8B-B14F-4D97-AF65-F5344CB8AC3E}">
        <p14:creationId xmlns:p14="http://schemas.microsoft.com/office/powerpoint/2010/main" val="1488391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0F0FA0D-91FF-6DDD-7831-C5B308992B98}"/>
              </a:ext>
            </a:extLst>
          </p:cNvPr>
          <p:cNvSpPr>
            <a:spLocks noGrp="1"/>
          </p:cNvSpPr>
          <p:nvPr>
            <p:ph type="subTitle" idx="1"/>
          </p:nvPr>
        </p:nvSpPr>
        <p:spPr>
          <a:xfrm>
            <a:off x="1524000" y="712099"/>
            <a:ext cx="9144000" cy="5551135"/>
          </a:xfrm>
        </p:spPr>
        <p:txBody>
          <a:bodyPr>
            <a:normAutofit/>
          </a:bodyPr>
          <a:lstStyle/>
          <a:p>
            <a:endParaRPr lang="en-US" dirty="0"/>
          </a:p>
          <a:p>
            <a:endParaRPr lang="en-US" dirty="0"/>
          </a:p>
          <a:p>
            <a:endParaRPr lang="en-US" dirty="0"/>
          </a:p>
          <a:p>
            <a:r>
              <a:rPr lang="en-US" dirty="0"/>
              <a:t>The market for weather derivatives is a typical example of incomplete market as the underlying asset i.e. temperature is not tradeable. Therefore we consider a market price of risk </a:t>
            </a:r>
            <a:r>
              <a:rPr lang="el-GR" dirty="0">
                <a:latin typeface="Calibri" panose="020F0502020204030204" pitchFamily="34" charset="0"/>
                <a:cs typeface="Calibri" panose="020F0502020204030204" pitchFamily="34" charset="0"/>
              </a:rPr>
              <a:t>λ</a:t>
            </a:r>
            <a:r>
              <a:rPr lang="en-US" dirty="0">
                <a:latin typeface="Calibri" panose="020F0502020204030204" pitchFamily="34" charset="0"/>
                <a:cs typeface="Calibri" panose="020F0502020204030204" pitchFamily="34" charset="0"/>
              </a:rPr>
              <a:t>, in order to obtain unique prices of such contracts. Since there is no real market from where we can obtain prices, we assume for simplicity that the market price for risk is constant. Also we assume a risk free asset paying r and a contract that for each degree C pays one unit of currency.</a:t>
            </a:r>
            <a:endParaRPr lang="en-IN" dirty="0"/>
          </a:p>
        </p:txBody>
      </p:sp>
    </p:spTree>
    <p:extLst>
      <p:ext uri="{BB962C8B-B14F-4D97-AF65-F5344CB8AC3E}">
        <p14:creationId xmlns:p14="http://schemas.microsoft.com/office/powerpoint/2010/main" val="1410028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2892-9372-5D07-3808-60DFF42F9E45}"/>
              </a:ext>
            </a:extLst>
          </p:cNvPr>
          <p:cNvSpPr>
            <a:spLocks noGrp="1"/>
          </p:cNvSpPr>
          <p:nvPr>
            <p:ph type="ctrTitle"/>
          </p:nvPr>
        </p:nvSpPr>
        <p:spPr>
          <a:xfrm>
            <a:off x="1524000" y="218485"/>
            <a:ext cx="9144000" cy="979136"/>
          </a:xfrm>
        </p:spPr>
        <p:txBody>
          <a:bodyPr/>
          <a:lstStyle/>
          <a:p>
            <a:r>
              <a:rPr lang="en-US" dirty="0"/>
              <a:t>Pricing Continued:</a:t>
            </a:r>
            <a:endParaRPr lang="en-IN"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6D958D7D-8F34-C5D3-7E2E-C257FED5A0DB}"/>
                  </a:ext>
                </a:extLst>
              </p:cNvPr>
              <p:cNvSpPr>
                <a:spLocks noGrp="1"/>
              </p:cNvSpPr>
              <p:nvPr>
                <p:ph type="subTitle" idx="1"/>
              </p:nvPr>
            </p:nvSpPr>
            <p:spPr>
              <a:xfrm>
                <a:off x="1524000" y="1497027"/>
                <a:ext cx="9144000" cy="4992785"/>
              </a:xfrm>
            </p:spPr>
            <p:txBody>
              <a:bodyPr>
                <a:normAutofit fontScale="92500" lnSpcReduction="10000"/>
              </a:bodyPr>
              <a:lstStyle/>
              <a:p>
                <a:r>
                  <a:rPr lang="en-US" dirty="0"/>
                  <a:t>Thus under martingale measure Q, with market price of risk </a:t>
                </a:r>
                <a:r>
                  <a:rPr lang="el-GR" dirty="0">
                    <a:latin typeface="Calibri" panose="020F0502020204030204" pitchFamily="34" charset="0"/>
                    <a:cs typeface="Calibri" panose="020F0502020204030204" pitchFamily="34" charset="0"/>
                  </a:rPr>
                  <a:t>λ</a:t>
                </a:r>
                <a:r>
                  <a:rPr lang="en-US" dirty="0">
                    <a:latin typeface="Calibri" panose="020F0502020204030204" pitchFamily="34" charset="0"/>
                    <a:cs typeface="Calibri" panose="020F0502020204030204" pitchFamily="34" charset="0"/>
                  </a:rPr>
                  <a:t>, we have</a:t>
                </a:r>
              </a:p>
              <a:p>
                <a:endParaRPr lang="en-US" dirty="0">
                  <a:latin typeface="Calibri" panose="020F0502020204030204" pitchFamily="34" charset="0"/>
                  <a:cs typeface="Calibri" panose="020F0502020204030204" pitchFamily="34" charset="0"/>
                </a:endParaRPr>
              </a:p>
              <a:p>
                <a:r>
                  <a:rPr lang="en-IN" sz="2400" dirty="0">
                    <a:highlight>
                      <a:srgbClr val="FFFF00"/>
                    </a:highlight>
                  </a:rPr>
                  <a:t>dT(t) =  (dT(m)/ dt + a(T(m)− T(t)) − </a:t>
                </a:r>
                <a:r>
                  <a:rPr lang="el-GR" sz="2400" dirty="0">
                    <a:highlight>
                      <a:srgbClr val="FFFF00"/>
                    </a:highlight>
                  </a:rPr>
                  <a:t>λσ</a:t>
                </a:r>
                <a:r>
                  <a:rPr lang="en-US" sz="2400" dirty="0">
                    <a:highlight>
                      <a:srgbClr val="FFFF00"/>
                    </a:highlight>
                  </a:rPr>
                  <a:t>(</a:t>
                </a:r>
                <a:r>
                  <a:rPr lang="en-IN" sz="2400" dirty="0">
                    <a:highlight>
                      <a:srgbClr val="FFFF00"/>
                    </a:highlight>
                  </a:rPr>
                  <a:t>t)) dt + </a:t>
                </a:r>
                <a:r>
                  <a:rPr lang="el-GR" sz="2400" dirty="0">
                    <a:highlight>
                      <a:srgbClr val="FFFF00"/>
                    </a:highlight>
                  </a:rPr>
                  <a:t>σ</a:t>
                </a:r>
                <a:r>
                  <a:rPr lang="en-US" sz="2400" dirty="0">
                    <a:highlight>
                      <a:srgbClr val="FFFF00"/>
                    </a:highlight>
                  </a:rPr>
                  <a:t>(</a:t>
                </a:r>
                <a:r>
                  <a:rPr lang="en-IN" sz="2400" dirty="0">
                    <a:highlight>
                      <a:srgbClr val="FFFF00"/>
                    </a:highlight>
                  </a:rPr>
                  <a:t>t)</a:t>
                </a:r>
                <a:r>
                  <a:rPr lang="en-IN" sz="2400" dirty="0" err="1">
                    <a:highlight>
                      <a:srgbClr val="FFFF00"/>
                    </a:highlight>
                  </a:rPr>
                  <a:t>dV</a:t>
                </a:r>
                <a:r>
                  <a:rPr lang="en-IN" sz="2400" dirty="0">
                    <a:highlight>
                      <a:srgbClr val="FFFF00"/>
                    </a:highlight>
                  </a:rPr>
                  <a:t>(t),</a:t>
                </a:r>
              </a:p>
              <a:p>
                <a:endParaRPr lang="en-IN" dirty="0">
                  <a:highlight>
                    <a:srgbClr val="FFFF00"/>
                  </a:highlight>
                </a:endParaRPr>
              </a:p>
              <a:p>
                <a:r>
                  <a:rPr lang="en-IN" dirty="0"/>
                  <a:t>Where V(t) is Q-Wiener process.</a:t>
                </a:r>
              </a:p>
              <a:p>
                <a:endParaRPr lang="en-IN" dirty="0"/>
              </a:p>
              <a:p>
                <a:r>
                  <a:rPr lang="en-US" dirty="0"/>
                  <a:t>Since the price of a derivative is expressed as a discounted expected value under martingale measure Q, we start by computing the expected value and the variance of T(t) under the measure Q. Indeed, as a </a:t>
                </a:r>
                <a:r>
                  <a:rPr lang="en-US" dirty="0" err="1"/>
                  <a:t>Girsanov</a:t>
                </a:r>
                <a:r>
                  <a:rPr lang="en-US" dirty="0"/>
                  <a:t> transformation only changes the drift term, the variance of T(t) is the same under both measures. Therefore, </a:t>
                </a:r>
              </a:p>
              <a:p>
                <a:endParaRPr lang="en-US" dirty="0"/>
              </a:p>
              <a:p>
                <a:r>
                  <a:rPr lang="en-IN" sz="3200" dirty="0">
                    <a:solidFill>
                      <a:srgbClr val="FF0000"/>
                    </a:solidFill>
                  </a:rPr>
                  <a:t>Var[T(t)|F(s)] = </a:t>
                </a:r>
                <a14:m>
                  <m:oMath xmlns:m="http://schemas.openxmlformats.org/officeDocument/2006/math">
                    <m:nary>
                      <m:naryPr>
                        <m:limLoc m:val="undOvr"/>
                        <m:grow m:val="on"/>
                        <m:ctrlPr>
                          <a:rPr lang="en-IN" sz="3200" i="1" smtClean="0">
                            <a:solidFill>
                              <a:srgbClr val="FF0000"/>
                            </a:solidFill>
                            <a:latin typeface="Cambria Math" panose="02040503050406030204" pitchFamily="18" charset="0"/>
                          </a:rPr>
                        </m:ctrlPr>
                      </m:naryPr>
                      <m:sub>
                        <m:r>
                          <a:rPr lang="en-IN" sz="3200" i="1" smtClean="0">
                            <a:solidFill>
                              <a:srgbClr val="FF0000"/>
                            </a:solidFill>
                            <a:latin typeface="Cambria Math" panose="02040503050406030204" pitchFamily="18" charset="0"/>
                          </a:rPr>
                          <m:t>𝑠</m:t>
                        </m:r>
                      </m:sub>
                      <m:sup>
                        <m:r>
                          <a:rPr lang="en-IN" sz="3200" i="1" smtClean="0">
                            <a:solidFill>
                              <a:srgbClr val="FF0000"/>
                            </a:solidFill>
                            <a:latin typeface="Cambria Math" panose="02040503050406030204" pitchFamily="18" charset="0"/>
                          </a:rPr>
                          <m:t>𝑡</m:t>
                        </m:r>
                      </m:sup>
                      <m:e>
                        <m:r>
                          <a:rPr lang="en-IN" sz="3200" i="1" smtClean="0">
                            <a:solidFill>
                              <a:srgbClr val="FF0000"/>
                            </a:solidFill>
                            <a:latin typeface="Cambria Math" panose="02040503050406030204" pitchFamily="18" charset="0"/>
                          </a:rPr>
                          <m:t>𝜎</m:t>
                        </m:r>
                      </m:e>
                    </m:nary>
                    <m:sSup>
                      <m:sSupPr>
                        <m:ctrlPr>
                          <a:rPr lang="en-IN" sz="3200" i="1" smtClean="0">
                            <a:solidFill>
                              <a:srgbClr val="FF0000"/>
                            </a:solidFill>
                            <a:latin typeface="Cambria Math" panose="02040503050406030204" pitchFamily="18" charset="0"/>
                          </a:rPr>
                        </m:ctrlPr>
                      </m:sSupPr>
                      <m:e>
                        <m:d>
                          <m:dPr>
                            <m:ctrlPr>
                              <a:rPr lang="en-IN" sz="3200" i="1" smtClean="0">
                                <a:solidFill>
                                  <a:srgbClr val="FF0000"/>
                                </a:solidFill>
                                <a:latin typeface="Cambria Math" panose="02040503050406030204" pitchFamily="18" charset="0"/>
                              </a:rPr>
                            </m:ctrlPr>
                          </m:dPr>
                          <m:e>
                            <m:r>
                              <a:rPr lang="en-IN" sz="3200" i="1" smtClean="0">
                                <a:solidFill>
                                  <a:srgbClr val="FF0000"/>
                                </a:solidFill>
                                <a:latin typeface="Cambria Math" panose="02040503050406030204" pitchFamily="18" charset="0"/>
                              </a:rPr>
                              <m:t>𝑢</m:t>
                            </m:r>
                          </m:e>
                        </m:d>
                      </m:e>
                      <m:sup>
                        <m:r>
                          <a:rPr lang="en-IN" sz="3200" i="1" smtClean="0">
                            <a:solidFill>
                              <a:srgbClr val="FF0000"/>
                            </a:solidFill>
                            <a:latin typeface="Cambria Math" panose="02040503050406030204" pitchFamily="18" charset="0"/>
                          </a:rPr>
                          <m:t>2</m:t>
                        </m:r>
                      </m:sup>
                    </m:sSup>
                  </m:oMath>
                </a14:m>
                <a:r>
                  <a:rPr lang="en-IN" sz="3200" dirty="0">
                    <a:solidFill>
                      <a:srgbClr val="FF0000"/>
                    </a:solidFill>
                  </a:rPr>
                  <a:t> exp(−2a(t−u)) du.</a:t>
                </a:r>
              </a:p>
            </p:txBody>
          </p:sp>
        </mc:Choice>
        <mc:Fallback xmlns="">
          <p:sp>
            <p:nvSpPr>
              <p:cNvPr id="3" name="Subtitle 2">
                <a:extLst>
                  <a:ext uri="{FF2B5EF4-FFF2-40B4-BE49-F238E27FC236}">
                    <a16:creationId xmlns:a16="http://schemas.microsoft.com/office/drawing/2014/main" id="{6D958D7D-8F34-C5D3-7E2E-C257FED5A0DB}"/>
                  </a:ext>
                </a:extLst>
              </p:cNvPr>
              <p:cNvSpPr>
                <a:spLocks noGrp="1" noRot="1" noChangeAspect="1" noMove="1" noResize="1" noEditPoints="1" noAdjustHandles="1" noChangeArrowheads="1" noChangeShapeType="1" noTextEdit="1"/>
              </p:cNvSpPr>
              <p:nvPr>
                <p:ph type="subTitle" idx="1"/>
              </p:nvPr>
            </p:nvSpPr>
            <p:spPr>
              <a:xfrm>
                <a:off x="1524000" y="1497027"/>
                <a:ext cx="9144000" cy="4992785"/>
              </a:xfrm>
              <a:blipFill>
                <a:blip r:embed="rId2"/>
                <a:stretch>
                  <a:fillRect t="-1221" r="-67"/>
                </a:stretch>
              </a:blipFill>
            </p:spPr>
            <p:txBody>
              <a:bodyPr/>
              <a:lstStyle/>
              <a:p>
                <a:r>
                  <a:rPr lang="en-IN">
                    <a:noFill/>
                  </a:rPr>
                  <a:t> </a:t>
                </a:r>
              </a:p>
            </p:txBody>
          </p:sp>
        </mc:Fallback>
      </mc:AlternateContent>
    </p:spTree>
    <p:extLst>
      <p:ext uri="{BB962C8B-B14F-4D97-AF65-F5344CB8AC3E}">
        <p14:creationId xmlns:p14="http://schemas.microsoft.com/office/powerpoint/2010/main" val="248387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BBD2-2AF1-9E19-6F4E-28DD7813FE0C}"/>
              </a:ext>
            </a:extLst>
          </p:cNvPr>
          <p:cNvSpPr>
            <a:spLocks noGrp="1"/>
          </p:cNvSpPr>
          <p:nvPr>
            <p:ph type="ctrTitle"/>
          </p:nvPr>
        </p:nvSpPr>
        <p:spPr>
          <a:xfrm>
            <a:off x="1507067" y="328774"/>
            <a:ext cx="7766936" cy="832206"/>
          </a:xfrm>
        </p:spPr>
        <p:txBody>
          <a:bodyPr>
            <a:normAutofit fontScale="90000"/>
          </a:bodyPr>
          <a:lstStyle/>
          <a:p>
            <a:r>
              <a:rPr lang="en-IN" dirty="0"/>
              <a:t>Q-WIENNER PROCESS</a:t>
            </a:r>
          </a:p>
        </p:txBody>
      </p:sp>
      <p:sp>
        <p:nvSpPr>
          <p:cNvPr id="3" name="Subtitle 2">
            <a:extLst>
              <a:ext uri="{FF2B5EF4-FFF2-40B4-BE49-F238E27FC236}">
                <a16:creationId xmlns:a16="http://schemas.microsoft.com/office/drawing/2014/main" id="{BA18B329-C7CF-AC41-D927-6CEBA69B148A}"/>
              </a:ext>
            </a:extLst>
          </p:cNvPr>
          <p:cNvSpPr>
            <a:spLocks noGrp="1"/>
          </p:cNvSpPr>
          <p:nvPr>
            <p:ph type="subTitle" idx="1"/>
          </p:nvPr>
        </p:nvSpPr>
        <p:spPr>
          <a:xfrm>
            <a:off x="1507067" y="1613042"/>
            <a:ext cx="7766936" cy="4387065"/>
          </a:xfrm>
        </p:spPr>
        <p:txBody>
          <a:bodyPr>
            <a:normAutofit/>
          </a:bodyPr>
          <a:lstStyle/>
          <a:p>
            <a:pPr algn="ctr"/>
            <a:endParaRPr lang="en-IN" dirty="0"/>
          </a:p>
          <a:p>
            <a:pPr algn="ctr"/>
            <a:r>
              <a:rPr lang="en-IN" sz="2400" dirty="0"/>
              <a:t>Q-</a:t>
            </a:r>
            <a:r>
              <a:rPr lang="en-IN" sz="2400" dirty="0" err="1"/>
              <a:t>Wienner</a:t>
            </a:r>
            <a:r>
              <a:rPr lang="en-IN" sz="2400" dirty="0"/>
              <a:t> process is nothing but the Brownian Motion or the random walk model we talk about when we describe stochastic processes. It takes some assumptions, the most prominent of which is that the increment term is independent of the past values and is normally distributed with mean 0 and variance 1.</a:t>
            </a:r>
          </a:p>
          <a:p>
            <a:pPr algn="ctr"/>
            <a:endParaRPr lang="en-IN" sz="2400" dirty="0"/>
          </a:p>
          <a:p>
            <a:pPr algn="ctr"/>
            <a:endParaRPr lang="en-IN" dirty="0"/>
          </a:p>
        </p:txBody>
      </p:sp>
    </p:spTree>
    <p:extLst>
      <p:ext uri="{BB962C8B-B14F-4D97-AF65-F5344CB8AC3E}">
        <p14:creationId xmlns:p14="http://schemas.microsoft.com/office/powerpoint/2010/main" val="144826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98F758CA-D439-9A4C-14BF-D059C66AED5C}"/>
                  </a:ext>
                </a:extLst>
              </p:cNvPr>
              <p:cNvSpPr>
                <a:spLocks noGrp="1"/>
              </p:cNvSpPr>
              <p:nvPr>
                <p:ph type="subTitle" idx="1"/>
              </p:nvPr>
            </p:nvSpPr>
            <p:spPr>
              <a:xfrm>
                <a:off x="1524000" y="558350"/>
                <a:ext cx="9144000" cy="5769622"/>
              </a:xfrm>
            </p:spPr>
            <p:txBody>
              <a:bodyPr>
                <a:normAutofit/>
              </a:bodyPr>
              <a:lstStyle/>
              <a:p>
                <a:r>
                  <a:rPr lang="en-US" dirty="0"/>
                  <a:t>Also,</a:t>
                </a:r>
              </a:p>
              <a:p>
                <a:endParaRPr lang="en-US" dirty="0"/>
              </a:p>
              <a:p>
                <a14:m>
                  <m:oMath xmlns:m="http://schemas.openxmlformats.org/officeDocument/2006/math">
                    <m:sSup>
                      <m:sSupPr>
                        <m:ctrlPr>
                          <a:rPr lang="de-DE" sz="2400" i="1" smtClean="0">
                            <a:solidFill>
                              <a:srgbClr val="836967"/>
                            </a:solidFill>
                            <a:latin typeface="Cambria Math" panose="02040503050406030204" pitchFamily="18" charset="0"/>
                          </a:rPr>
                        </m:ctrlPr>
                      </m:sSupPr>
                      <m:e>
                        <m:r>
                          <a:rPr lang="de-DE" sz="2400" i="1" smtClean="0">
                            <a:latin typeface="Cambria Math" panose="02040503050406030204" pitchFamily="18" charset="0"/>
                          </a:rPr>
                          <m:t>𝐸</m:t>
                        </m:r>
                      </m:e>
                      <m:sup>
                        <m:r>
                          <a:rPr lang="de-DE" sz="2400" i="1" smtClean="0">
                            <a:latin typeface="Cambria Math" panose="02040503050406030204" pitchFamily="18" charset="0"/>
                          </a:rPr>
                          <m:t>𝑃</m:t>
                        </m:r>
                      </m:sup>
                    </m:sSup>
                  </m:oMath>
                </a14:m>
                <a:r>
                  <a:rPr lang="de-DE" sz="2400" dirty="0"/>
                  <a:t>[T(t)|F(s)] = (T(s) − T(m(s))) exp(−a(t−s)) + T(m)</a:t>
                </a:r>
              </a:p>
              <a:p>
                <a:endParaRPr lang="de-DE" sz="2400" dirty="0"/>
              </a:p>
              <a:p>
                <a:r>
                  <a:rPr lang="en-IN" dirty="0"/>
                  <a:t> </a:t>
                </a:r>
                <a:r>
                  <a:rPr lang="en-IN" sz="2400" dirty="0"/>
                  <a:t>[T(t)|F(s)] = EP [T(t)|F(s)] − </a:t>
                </a:r>
                <a14:m>
                  <m:oMath xmlns:m="http://schemas.openxmlformats.org/officeDocument/2006/math">
                    <m:nary>
                      <m:naryPr>
                        <m:limLoc m:val="undOvr"/>
                        <m:grow m:val="on"/>
                        <m:ctrlPr>
                          <a:rPr lang="en-IN" sz="2400" i="1" smtClean="0">
                            <a:latin typeface="Cambria Math" panose="02040503050406030204" pitchFamily="18" charset="0"/>
                          </a:rPr>
                        </m:ctrlPr>
                      </m:naryPr>
                      <m:sub>
                        <m:r>
                          <a:rPr lang="en-IN" sz="2400" i="1" smtClean="0">
                            <a:latin typeface="Cambria Math" panose="02040503050406030204" pitchFamily="18" charset="0"/>
                          </a:rPr>
                          <m:t>𝑠</m:t>
                        </m:r>
                      </m:sub>
                      <m:sup>
                        <m:r>
                          <a:rPr lang="en-IN" sz="2400" i="1" smtClean="0">
                            <a:latin typeface="Cambria Math" panose="02040503050406030204" pitchFamily="18" charset="0"/>
                          </a:rPr>
                          <m:t>𝑡</m:t>
                        </m:r>
                      </m:sup>
                      <m:e>
                        <m:r>
                          <a:rPr lang="en-IN" sz="2400" i="1" smtClean="0">
                            <a:latin typeface="Cambria Math" panose="02040503050406030204" pitchFamily="18" charset="0"/>
                          </a:rPr>
                          <m:t>𝜆</m:t>
                        </m:r>
                      </m:e>
                    </m:nary>
                  </m:oMath>
                </a14:m>
                <a:r>
                  <a:rPr lang="el-GR" sz="2400" dirty="0"/>
                  <a:t>σ</a:t>
                </a:r>
                <a:r>
                  <a:rPr lang="en-US" sz="2400" dirty="0"/>
                  <a:t>(</a:t>
                </a:r>
                <a:r>
                  <a:rPr lang="en-IN" sz="2400" dirty="0"/>
                  <a:t>u)exp(−a(t−u))du.</a:t>
                </a:r>
              </a:p>
              <a:p>
                <a:endParaRPr lang="en-IN" dirty="0"/>
              </a:p>
              <a:p>
                <a:r>
                  <a:rPr lang="en-US" dirty="0"/>
                  <a:t>Evaluating the integrals in one of the intervals where σ is constant, we get that</a:t>
                </a:r>
                <a:r>
                  <a:rPr lang="en-IN" dirty="0"/>
                  <a:t>,</a:t>
                </a:r>
              </a:p>
              <a:p>
                <a:r>
                  <a:rPr lang="el-GR" sz="2400" dirty="0">
                    <a:solidFill>
                      <a:srgbClr val="836967"/>
                    </a:solidFill>
                    <a:latin typeface="Calibri" panose="020F0502020204030204" pitchFamily="34" charset="0"/>
                    <a:cs typeface="Calibri" panose="020F0502020204030204" pitchFamily="34" charset="0"/>
                  </a:rPr>
                  <a:t>μ</a:t>
                </a:r>
                <a:r>
                  <a:rPr lang="en-IN" sz="2400" dirty="0">
                    <a:solidFill>
                      <a:srgbClr val="836967"/>
                    </a:solidFill>
                  </a:rPr>
                  <a:t>(t)=</a:t>
                </a:r>
                <a14:m>
                  <m:oMath xmlns:m="http://schemas.openxmlformats.org/officeDocument/2006/math">
                    <m:sSup>
                      <m:sSupPr>
                        <m:ctrlPr>
                          <a:rPr lang="en-IN" sz="2400" i="1" smtClean="0">
                            <a:solidFill>
                              <a:srgbClr val="836967"/>
                            </a:solidFill>
                            <a:latin typeface="Cambria Math" panose="02040503050406030204" pitchFamily="18" charset="0"/>
                          </a:rPr>
                        </m:ctrlPr>
                      </m:sSupPr>
                      <m:e>
                        <m:r>
                          <a:rPr lang="en-IN" sz="2400" i="1" smtClean="0">
                            <a:latin typeface="Cambria Math" panose="02040503050406030204" pitchFamily="18" charset="0"/>
                          </a:rPr>
                          <m:t>𝐸</m:t>
                        </m:r>
                      </m:e>
                      <m:sup>
                        <m:r>
                          <a:rPr lang="en-IN" sz="2400" i="1" smtClean="0">
                            <a:latin typeface="Cambria Math" panose="02040503050406030204" pitchFamily="18" charset="0"/>
                          </a:rPr>
                          <m:t>𝑄</m:t>
                        </m:r>
                      </m:sup>
                    </m:sSup>
                  </m:oMath>
                </a14:m>
                <a:r>
                  <a:rPr lang="en-IN" sz="2400" dirty="0"/>
                  <a:t>[T(t)|F(s)] = </a:t>
                </a:r>
                <a14:m>
                  <m:oMath xmlns:m="http://schemas.openxmlformats.org/officeDocument/2006/math">
                    <m:sSup>
                      <m:sSupPr>
                        <m:ctrlPr>
                          <a:rPr lang="en-IN" sz="2400" i="1" smtClean="0">
                            <a:solidFill>
                              <a:srgbClr val="836967"/>
                            </a:solidFill>
                            <a:latin typeface="Cambria Math" panose="02040503050406030204" pitchFamily="18" charset="0"/>
                          </a:rPr>
                        </m:ctrlPr>
                      </m:sSupPr>
                      <m:e>
                        <m:r>
                          <a:rPr lang="en-IN" sz="2400" i="1" smtClean="0">
                            <a:latin typeface="Cambria Math" panose="02040503050406030204" pitchFamily="18" charset="0"/>
                          </a:rPr>
                          <m:t>𝐸</m:t>
                        </m:r>
                      </m:e>
                      <m:sup>
                        <m:r>
                          <a:rPr lang="en-IN" sz="2400" i="1" smtClean="0">
                            <a:latin typeface="Cambria Math" panose="02040503050406030204" pitchFamily="18" charset="0"/>
                          </a:rPr>
                          <m:t>𝑃</m:t>
                        </m:r>
                      </m:sup>
                    </m:sSup>
                  </m:oMath>
                </a14:m>
                <a:r>
                  <a:rPr lang="en-IN" sz="2400" dirty="0"/>
                  <a:t>[T(t)|F(s)] − (</a:t>
                </a:r>
                <a:r>
                  <a:rPr lang="el-GR" sz="2400" dirty="0"/>
                  <a:t>λσ</a:t>
                </a:r>
                <a:r>
                  <a:rPr lang="en-US" sz="2400" dirty="0"/>
                  <a:t>(</a:t>
                </a:r>
                <a:r>
                  <a:rPr lang="en-IN" sz="2400" dirty="0" err="1"/>
                  <a:t>i</a:t>
                </a:r>
                <a:r>
                  <a:rPr lang="en-IN" sz="2400" dirty="0"/>
                  <a:t>)/a)(1 − exp(−a(t−s)))</a:t>
                </a:r>
              </a:p>
              <a:p>
                <a:r>
                  <a:rPr lang="en-IN" dirty="0"/>
                  <a:t>And the variance is</a:t>
                </a:r>
              </a:p>
              <a:p>
                <a:r>
                  <a:rPr lang="en-IN" sz="2400" dirty="0"/>
                  <a:t>v(t)=Var[T(t)|F(s)] = (</a:t>
                </a:r>
                <a14:m>
                  <m:oMath xmlns:m="http://schemas.openxmlformats.org/officeDocument/2006/math">
                    <m:r>
                      <a:rPr lang="en-IN" sz="2400" i="1" smtClean="0">
                        <a:latin typeface="Cambria Math" panose="02040503050406030204" pitchFamily="18" charset="0"/>
                      </a:rPr>
                      <m:t>𝜎</m:t>
                    </m:r>
                    <m:sSup>
                      <m:sSupPr>
                        <m:ctrlPr>
                          <a:rPr lang="en-IN" sz="2400" i="1" smtClean="0">
                            <a:solidFill>
                              <a:srgbClr val="836967"/>
                            </a:solidFill>
                            <a:latin typeface="Cambria Math" panose="02040503050406030204" pitchFamily="18" charset="0"/>
                          </a:rPr>
                        </m:ctrlPr>
                      </m:sSupPr>
                      <m:e>
                        <m:d>
                          <m:dPr>
                            <m:ctrlPr>
                              <a:rPr lang="en-IN" sz="2400" i="1" smtClean="0">
                                <a:solidFill>
                                  <a:srgbClr val="836967"/>
                                </a:solidFill>
                                <a:latin typeface="Cambria Math" panose="02040503050406030204" pitchFamily="18" charset="0"/>
                              </a:rPr>
                            </m:ctrlPr>
                          </m:dPr>
                          <m:e>
                            <m:r>
                              <a:rPr lang="en-IN" sz="2400" i="1" smtClean="0">
                                <a:latin typeface="Cambria Math" panose="02040503050406030204" pitchFamily="18" charset="0"/>
                              </a:rPr>
                              <m:t>ⅈ</m:t>
                            </m:r>
                          </m:e>
                        </m:d>
                      </m:e>
                      <m:sup>
                        <m:r>
                          <a:rPr lang="en-IN" sz="2400" i="1" smtClean="0">
                            <a:latin typeface="Cambria Math" panose="02040503050406030204" pitchFamily="18" charset="0"/>
                          </a:rPr>
                          <m:t>2</m:t>
                        </m:r>
                      </m:sup>
                    </m:sSup>
                    <m:r>
                      <a:rPr lang="en-US" sz="2400" b="0" i="1" smtClean="0">
                        <a:latin typeface="Cambria Math" panose="02040503050406030204" pitchFamily="18" charset="0"/>
                      </a:rPr>
                      <m:t>/2</m:t>
                    </m:r>
                    <m:r>
                      <a:rPr lang="en-US" sz="2400" b="0" i="1" smtClean="0">
                        <a:latin typeface="Cambria Math" panose="02040503050406030204" pitchFamily="18" charset="0"/>
                      </a:rPr>
                      <m:t>𝑎</m:t>
                    </m:r>
                    <m:r>
                      <a:rPr lang="en-US" sz="2400" b="0" i="1" smtClean="0">
                        <a:latin typeface="Cambria Math" panose="02040503050406030204" pitchFamily="18" charset="0"/>
                      </a:rPr>
                      <m:t>)</m:t>
                    </m:r>
                  </m:oMath>
                </a14:m>
                <a:r>
                  <a:rPr lang="en-IN" sz="2400" dirty="0"/>
                  <a:t> (1 − exp(−2a(t−s) ))</a:t>
                </a:r>
              </a:p>
              <a:p>
                <a:r>
                  <a:rPr lang="en-IN" dirty="0"/>
                  <a:t>And </a:t>
                </a:r>
              </a:p>
              <a:p>
                <a:r>
                  <a:rPr lang="en-IN" sz="2400" dirty="0" err="1"/>
                  <a:t>Cov</a:t>
                </a:r>
                <a:r>
                  <a:rPr lang="en-IN" sz="2400" dirty="0"/>
                  <a:t>[T(t),T(u)|F(s)] = exp(−a(u−t))Var[T(t)|F(s)]</a:t>
                </a:r>
              </a:p>
              <a:p>
                <a:endParaRPr lang="de-DE" dirty="0"/>
              </a:p>
            </p:txBody>
          </p:sp>
        </mc:Choice>
        <mc:Fallback xmlns="">
          <p:sp>
            <p:nvSpPr>
              <p:cNvPr id="3" name="Subtitle 2">
                <a:extLst>
                  <a:ext uri="{FF2B5EF4-FFF2-40B4-BE49-F238E27FC236}">
                    <a16:creationId xmlns:a16="http://schemas.microsoft.com/office/drawing/2014/main" id="{98F758CA-D439-9A4C-14BF-D059C66AED5C}"/>
                  </a:ext>
                </a:extLst>
              </p:cNvPr>
              <p:cNvSpPr>
                <a:spLocks noGrp="1" noRot="1" noChangeAspect="1" noMove="1" noResize="1" noEditPoints="1" noAdjustHandles="1" noChangeArrowheads="1" noChangeShapeType="1" noTextEdit="1"/>
              </p:cNvSpPr>
              <p:nvPr>
                <p:ph type="subTitle" idx="1"/>
              </p:nvPr>
            </p:nvSpPr>
            <p:spPr>
              <a:xfrm>
                <a:off x="1524000" y="558350"/>
                <a:ext cx="9144000" cy="5769622"/>
              </a:xfrm>
              <a:blipFill>
                <a:blip r:embed="rId2"/>
                <a:stretch>
                  <a:fillRect l="-1000" t="-634"/>
                </a:stretch>
              </a:blipFill>
            </p:spPr>
            <p:txBody>
              <a:bodyPr/>
              <a:lstStyle/>
              <a:p>
                <a:r>
                  <a:rPr lang="en-IN">
                    <a:noFill/>
                  </a:rPr>
                  <a:t> </a:t>
                </a:r>
              </a:p>
            </p:txBody>
          </p:sp>
        </mc:Fallback>
      </mc:AlternateContent>
    </p:spTree>
    <p:extLst>
      <p:ext uri="{BB962C8B-B14F-4D97-AF65-F5344CB8AC3E}">
        <p14:creationId xmlns:p14="http://schemas.microsoft.com/office/powerpoint/2010/main" val="796459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5FCC-DA1A-B0B6-71C7-4EF4A2215F29}"/>
              </a:ext>
            </a:extLst>
          </p:cNvPr>
          <p:cNvSpPr>
            <a:spLocks noGrp="1"/>
          </p:cNvSpPr>
          <p:nvPr>
            <p:ph type="ctrTitle"/>
          </p:nvPr>
        </p:nvSpPr>
        <p:spPr>
          <a:xfrm>
            <a:off x="1524000" y="202301"/>
            <a:ext cx="9144000" cy="1173345"/>
          </a:xfrm>
        </p:spPr>
        <p:txBody>
          <a:bodyPr/>
          <a:lstStyle/>
          <a:p>
            <a:r>
              <a:rPr lang="en-US" dirty="0"/>
              <a:t>Pricing of HDD Call</a:t>
            </a:r>
            <a:endParaRPr lang="en-IN"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EABEE606-8E44-4560-13C6-C78FC2F9255A}"/>
                  </a:ext>
                </a:extLst>
              </p:cNvPr>
              <p:cNvSpPr>
                <a:spLocks noGrp="1"/>
              </p:cNvSpPr>
              <p:nvPr>
                <p:ph type="subTitle" idx="1"/>
              </p:nvPr>
            </p:nvSpPr>
            <p:spPr>
              <a:xfrm>
                <a:off x="1394527" y="1586038"/>
                <a:ext cx="9144000" cy="4839037"/>
              </a:xfrm>
            </p:spPr>
            <p:txBody>
              <a:bodyPr>
                <a:normAutofit/>
              </a:bodyPr>
              <a:lstStyle/>
              <a:p>
                <a:r>
                  <a:rPr lang="en-IN" sz="2400" dirty="0"/>
                  <a:t>T(t) ∼ N(µ(t), v(t)),</a:t>
                </a:r>
              </a:p>
              <a:p>
                <a:endParaRPr lang="en-IN" dirty="0"/>
              </a:p>
              <a:p>
                <a:r>
                  <a:rPr lang="pt-BR" sz="2400" dirty="0"/>
                  <a:t>H(n) = 18n − </a:t>
                </a:r>
                <a14:m>
                  <m:oMath xmlns:m="http://schemas.openxmlformats.org/officeDocument/2006/math">
                    <m:nary>
                      <m:naryPr>
                        <m:chr m:val="∑"/>
                        <m:limLoc m:val="undOvr"/>
                        <m:grow m:val="on"/>
                        <m:ctrlPr>
                          <a:rPr lang="pt-BR" sz="2400" i="1" smtClean="0">
                            <a:latin typeface="Cambria Math" panose="02040503050406030204" pitchFamily="18" charset="0"/>
                          </a:rPr>
                        </m:ctrlPr>
                      </m:naryPr>
                      <m:sub>
                        <m:r>
                          <a:rPr lang="pt-BR" sz="2400" i="1" smtClean="0">
                            <a:latin typeface="Cambria Math" panose="02040503050406030204" pitchFamily="18" charset="0"/>
                          </a:rPr>
                          <m:t>𝑖</m:t>
                        </m:r>
                        <m:r>
                          <a:rPr lang="pt-BR" sz="2400" i="1" smtClean="0">
                            <a:latin typeface="Cambria Math" panose="02040503050406030204" pitchFamily="18" charset="0"/>
                          </a:rPr>
                          <m:t>=1</m:t>
                        </m:r>
                      </m:sub>
                      <m:sup>
                        <m:r>
                          <a:rPr lang="pt-BR" sz="2400" i="1" smtClean="0">
                            <a:latin typeface="Cambria Math" panose="02040503050406030204" pitchFamily="18" charset="0"/>
                          </a:rPr>
                          <m:t>𝑛</m:t>
                        </m:r>
                      </m:sup>
                      <m:e>
                        <m:r>
                          <a:rPr lang="pt-BR" sz="2400" i="1" smtClean="0">
                            <a:latin typeface="Cambria Math" panose="02040503050406030204" pitchFamily="18" charset="0"/>
                          </a:rPr>
                          <m:t>𝑇</m:t>
                        </m:r>
                        <m:sSub>
                          <m:sSubPr>
                            <m:ctrlPr>
                              <a:rPr lang="pt-BR" sz="2400" i="1" smtClean="0">
                                <a:solidFill>
                                  <a:srgbClr val="836967"/>
                                </a:solidFill>
                                <a:latin typeface="Cambria Math" panose="02040503050406030204" pitchFamily="18" charset="0"/>
                              </a:rPr>
                            </m:ctrlPr>
                          </m:sSubPr>
                          <m:e>
                            <m:d>
                              <m:dPr>
                                <m:ctrlPr>
                                  <a:rPr lang="pt-BR" sz="2400" i="1" smtClean="0">
                                    <a:solidFill>
                                      <a:srgbClr val="836967"/>
                                    </a:solidFill>
                                    <a:latin typeface="Cambria Math" panose="02040503050406030204" pitchFamily="18" charset="0"/>
                                  </a:rPr>
                                </m:ctrlPr>
                              </m:dPr>
                              <m:e>
                                <m:r>
                                  <a:rPr lang="pt-BR" sz="2400" i="1" smtClean="0">
                                    <a:latin typeface="Cambria Math" panose="02040503050406030204" pitchFamily="18" charset="0"/>
                                  </a:rPr>
                                  <m:t>𝑡</m:t>
                                </m:r>
                              </m:e>
                            </m:d>
                          </m:e>
                          <m:sub>
                            <m:r>
                              <a:rPr lang="pt-BR" sz="2400" i="1" smtClean="0">
                                <a:latin typeface="Cambria Math" panose="02040503050406030204" pitchFamily="18" charset="0"/>
                              </a:rPr>
                              <m:t>𝑖</m:t>
                            </m:r>
                          </m:sub>
                        </m:sSub>
                      </m:e>
                    </m:nary>
                  </m:oMath>
                </a14:m>
                <a:r>
                  <a:rPr lang="pt-BR" dirty="0"/>
                  <a:t> .</a:t>
                </a:r>
              </a:p>
              <a:p>
                <a:endParaRPr lang="pt-BR" dirty="0"/>
              </a:p>
              <a:p>
                <a:r>
                  <a:rPr lang="el-GR" sz="2800" dirty="0">
                    <a:solidFill>
                      <a:srgbClr val="836967"/>
                    </a:solidFill>
                    <a:latin typeface="Calibri" panose="020F0502020204030204" pitchFamily="34" charset="0"/>
                    <a:cs typeface="Calibri" panose="020F0502020204030204" pitchFamily="34" charset="0"/>
                  </a:rPr>
                  <a:t>μ</a:t>
                </a:r>
                <a:r>
                  <a:rPr lang="en-US" sz="2800" dirty="0">
                    <a:solidFill>
                      <a:srgbClr val="836967"/>
                    </a:solidFill>
                    <a:latin typeface="Calibri" panose="020F0502020204030204" pitchFamily="34" charset="0"/>
                    <a:cs typeface="Calibri" panose="020F0502020204030204" pitchFamily="34" charset="0"/>
                  </a:rPr>
                  <a:t>(n)=</a:t>
                </a:r>
                <a14:m>
                  <m:oMath xmlns:m="http://schemas.openxmlformats.org/officeDocument/2006/math">
                    <m:sSup>
                      <m:sSupPr>
                        <m:ctrlPr>
                          <a:rPr lang="en-IN" sz="2800" i="1" smtClean="0">
                            <a:solidFill>
                              <a:srgbClr val="836967"/>
                            </a:solidFill>
                            <a:latin typeface="Cambria Math" panose="02040503050406030204" pitchFamily="18" charset="0"/>
                          </a:rPr>
                        </m:ctrlPr>
                      </m:sSupPr>
                      <m:e>
                        <m:r>
                          <a:rPr lang="en-IN" sz="2800" i="1" smtClean="0">
                            <a:latin typeface="Cambria Math" panose="02040503050406030204" pitchFamily="18" charset="0"/>
                          </a:rPr>
                          <m:t>𝐸</m:t>
                        </m:r>
                      </m:e>
                      <m:sup>
                        <m:r>
                          <a:rPr lang="en-IN" sz="2800" i="1" smtClean="0">
                            <a:latin typeface="Cambria Math" panose="02040503050406030204" pitchFamily="18" charset="0"/>
                          </a:rPr>
                          <m:t>𝑄</m:t>
                        </m:r>
                      </m:sup>
                    </m:sSup>
                  </m:oMath>
                </a14:m>
                <a:r>
                  <a:rPr lang="en-IN" sz="2800" dirty="0"/>
                  <a:t>[H(n)|F(t)] = </a:t>
                </a:r>
                <a14:m>
                  <m:oMath xmlns:m="http://schemas.openxmlformats.org/officeDocument/2006/math">
                    <m:sSup>
                      <m:sSupPr>
                        <m:ctrlPr>
                          <a:rPr lang="en-IN" sz="2800" i="1" smtClean="0">
                            <a:solidFill>
                              <a:srgbClr val="836967"/>
                            </a:solidFill>
                            <a:latin typeface="Cambria Math" panose="02040503050406030204" pitchFamily="18" charset="0"/>
                          </a:rPr>
                        </m:ctrlPr>
                      </m:sSupPr>
                      <m:e>
                        <m:r>
                          <a:rPr lang="en-IN" sz="2800" i="1" smtClean="0">
                            <a:latin typeface="Cambria Math" panose="02040503050406030204" pitchFamily="18" charset="0"/>
                          </a:rPr>
                          <m:t>𝐸</m:t>
                        </m:r>
                      </m:e>
                      <m:sup>
                        <m:r>
                          <a:rPr lang="en-IN" sz="2800" i="1" smtClean="0">
                            <a:latin typeface="Cambria Math" panose="02040503050406030204" pitchFamily="18" charset="0"/>
                          </a:rPr>
                          <m:t>𝑄</m:t>
                        </m:r>
                      </m:sup>
                    </m:sSup>
                  </m:oMath>
                </a14:m>
                <a:r>
                  <a:rPr lang="en-IN" sz="2800" dirty="0"/>
                  <a:t>[18n − </a:t>
                </a:r>
                <a14:m>
                  <m:oMath xmlns:m="http://schemas.openxmlformats.org/officeDocument/2006/math">
                    <m:nary>
                      <m:naryPr>
                        <m:chr m:val="∑"/>
                        <m:limLoc m:val="undOvr"/>
                        <m:grow m:val="on"/>
                        <m:ctrlPr>
                          <a:rPr lang="pt-BR" sz="2800" i="1">
                            <a:latin typeface="Cambria Math" panose="02040503050406030204" pitchFamily="18" charset="0"/>
                          </a:rPr>
                        </m:ctrlPr>
                      </m:naryPr>
                      <m:sub>
                        <m:r>
                          <a:rPr lang="pt-BR" sz="2800" i="1">
                            <a:latin typeface="Cambria Math" panose="02040503050406030204" pitchFamily="18" charset="0"/>
                          </a:rPr>
                          <m:t>𝑖</m:t>
                        </m:r>
                        <m:r>
                          <a:rPr lang="pt-BR" sz="2800" i="1">
                            <a:latin typeface="Cambria Math" panose="02040503050406030204" pitchFamily="18" charset="0"/>
                          </a:rPr>
                          <m:t>=1</m:t>
                        </m:r>
                      </m:sub>
                      <m:sup>
                        <m:r>
                          <a:rPr lang="pt-BR" sz="2800" i="1">
                            <a:latin typeface="Cambria Math" panose="02040503050406030204" pitchFamily="18" charset="0"/>
                          </a:rPr>
                          <m:t>𝑛</m:t>
                        </m:r>
                      </m:sup>
                      <m:e>
                        <m:r>
                          <a:rPr lang="pt-BR" sz="2800" i="1">
                            <a:latin typeface="Cambria Math" panose="02040503050406030204" pitchFamily="18" charset="0"/>
                          </a:rPr>
                          <m:t>𝑇</m:t>
                        </m:r>
                        <m:sSub>
                          <m:sSubPr>
                            <m:ctrlPr>
                              <a:rPr lang="pt-BR" sz="2800" i="1">
                                <a:solidFill>
                                  <a:srgbClr val="836967"/>
                                </a:solidFill>
                                <a:latin typeface="Cambria Math" panose="02040503050406030204" pitchFamily="18" charset="0"/>
                              </a:rPr>
                            </m:ctrlPr>
                          </m:sSubPr>
                          <m:e>
                            <m:d>
                              <m:dPr>
                                <m:ctrlPr>
                                  <a:rPr lang="pt-BR" sz="2800" i="1">
                                    <a:solidFill>
                                      <a:srgbClr val="836967"/>
                                    </a:solidFill>
                                    <a:latin typeface="Cambria Math" panose="02040503050406030204" pitchFamily="18" charset="0"/>
                                  </a:rPr>
                                </m:ctrlPr>
                              </m:dPr>
                              <m:e>
                                <m:r>
                                  <a:rPr lang="pt-BR" sz="2800" i="1">
                                    <a:latin typeface="Cambria Math" panose="02040503050406030204" pitchFamily="18" charset="0"/>
                                  </a:rPr>
                                  <m:t>𝑡</m:t>
                                </m:r>
                              </m:e>
                            </m:d>
                          </m:e>
                          <m:sub>
                            <m:r>
                              <a:rPr lang="pt-BR" sz="2800" i="1">
                                <a:latin typeface="Cambria Math" panose="02040503050406030204" pitchFamily="18" charset="0"/>
                              </a:rPr>
                              <m:t>𝑖</m:t>
                            </m:r>
                          </m:sub>
                        </m:sSub>
                      </m:e>
                    </m:nary>
                  </m:oMath>
                </a14:m>
                <a:r>
                  <a:rPr lang="en-IN" sz="2800" dirty="0"/>
                  <a:t>|F(t)] = 18n − </a:t>
                </a:r>
                <a14:m>
                  <m:oMath xmlns:m="http://schemas.openxmlformats.org/officeDocument/2006/math">
                    <m:nary>
                      <m:naryPr>
                        <m:chr m:val="∑"/>
                        <m:limLoc m:val="undOvr"/>
                        <m:grow m:val="on"/>
                        <m:ctrlPr>
                          <a:rPr lang="pt-BR" sz="2800" i="1">
                            <a:latin typeface="Cambria Math" panose="02040503050406030204" pitchFamily="18" charset="0"/>
                          </a:rPr>
                        </m:ctrlPr>
                      </m:naryPr>
                      <m:sub>
                        <m:r>
                          <a:rPr lang="pt-BR" sz="2800" i="1">
                            <a:latin typeface="Cambria Math" panose="02040503050406030204" pitchFamily="18" charset="0"/>
                          </a:rPr>
                          <m:t>𝑖</m:t>
                        </m:r>
                        <m:r>
                          <a:rPr lang="pt-BR" sz="2800" i="1">
                            <a:latin typeface="Cambria Math" panose="02040503050406030204" pitchFamily="18" charset="0"/>
                          </a:rPr>
                          <m:t>=1</m:t>
                        </m:r>
                      </m:sub>
                      <m:sup>
                        <m:r>
                          <a:rPr lang="pt-BR" sz="2800" i="1">
                            <a:latin typeface="Cambria Math" panose="02040503050406030204" pitchFamily="18" charset="0"/>
                          </a:rPr>
                          <m:t>𝑛</m:t>
                        </m:r>
                      </m:sup>
                      <m:e>
                        <m:sSup>
                          <m:sSupPr>
                            <m:ctrlPr>
                              <a:rPr lang="en-IN" sz="2800" i="1">
                                <a:solidFill>
                                  <a:srgbClr val="836967"/>
                                </a:solidFill>
                                <a:latin typeface="Cambria Math" panose="02040503050406030204" pitchFamily="18" charset="0"/>
                              </a:rPr>
                            </m:ctrlPr>
                          </m:sSupPr>
                          <m:e>
                            <m:r>
                              <a:rPr lang="en-IN" sz="2800" i="1">
                                <a:latin typeface="Cambria Math" panose="02040503050406030204" pitchFamily="18" charset="0"/>
                              </a:rPr>
                              <m:t>𝐸</m:t>
                            </m:r>
                          </m:e>
                          <m:sup>
                            <m:r>
                              <a:rPr lang="en-IN" sz="2800" i="1">
                                <a:latin typeface="Cambria Math" panose="02040503050406030204" pitchFamily="18" charset="0"/>
                              </a:rPr>
                              <m:t>𝑄</m:t>
                            </m:r>
                          </m:sup>
                        </m:sSup>
                        <m:r>
                          <a:rPr lang="en-US" sz="2800" b="0" i="1" smtClean="0">
                            <a:latin typeface="Cambria Math" panose="02040503050406030204" pitchFamily="18" charset="0"/>
                          </a:rPr>
                          <m:t>[</m:t>
                        </m:r>
                        <m:r>
                          <a:rPr lang="pt-BR" sz="2800" i="1">
                            <a:latin typeface="Cambria Math" panose="02040503050406030204" pitchFamily="18" charset="0"/>
                          </a:rPr>
                          <m:t>𝑇</m:t>
                        </m:r>
                        <m:sSub>
                          <m:sSubPr>
                            <m:ctrlPr>
                              <a:rPr lang="pt-BR" sz="2800" i="1">
                                <a:solidFill>
                                  <a:srgbClr val="836967"/>
                                </a:solidFill>
                                <a:latin typeface="Cambria Math" panose="02040503050406030204" pitchFamily="18" charset="0"/>
                              </a:rPr>
                            </m:ctrlPr>
                          </m:sSubPr>
                          <m:e>
                            <m:d>
                              <m:dPr>
                                <m:ctrlPr>
                                  <a:rPr lang="pt-BR" sz="2800" i="1">
                                    <a:solidFill>
                                      <a:srgbClr val="836967"/>
                                    </a:solidFill>
                                    <a:latin typeface="Cambria Math" panose="02040503050406030204" pitchFamily="18" charset="0"/>
                                  </a:rPr>
                                </m:ctrlPr>
                              </m:dPr>
                              <m:e>
                                <m:r>
                                  <a:rPr lang="pt-BR" sz="2800" i="1">
                                    <a:latin typeface="Cambria Math" panose="02040503050406030204" pitchFamily="18" charset="0"/>
                                  </a:rPr>
                                  <m:t>𝑡</m:t>
                                </m:r>
                              </m:e>
                            </m:d>
                          </m:e>
                          <m:sub>
                            <m:r>
                              <a:rPr lang="pt-BR" sz="2800" i="1">
                                <a:latin typeface="Cambria Math" panose="02040503050406030204" pitchFamily="18" charset="0"/>
                              </a:rPr>
                              <m:t>𝑖</m:t>
                            </m:r>
                          </m:sub>
                        </m:sSub>
                      </m:e>
                    </m:nary>
                  </m:oMath>
                </a14:m>
                <a:r>
                  <a:rPr lang="en-IN" sz="2800" dirty="0"/>
                  <a:t>|F(t)]</a:t>
                </a:r>
              </a:p>
              <a:p>
                <a:r>
                  <a:rPr lang="en-IN" dirty="0"/>
                  <a:t>And </a:t>
                </a:r>
              </a:p>
              <a:p>
                <a14:m>
                  <m:oMath xmlns:m="http://schemas.openxmlformats.org/officeDocument/2006/math">
                    <m:r>
                      <a:rPr lang="en-IN" sz="2800" i="1" smtClean="0">
                        <a:latin typeface="Cambria Math" panose="02040503050406030204" pitchFamily="18" charset="0"/>
                      </a:rPr>
                      <m:t>𝜎</m:t>
                    </m:r>
                    <m:sSup>
                      <m:sSupPr>
                        <m:ctrlPr>
                          <a:rPr lang="en-IN" sz="2800" i="1" smtClean="0">
                            <a:solidFill>
                              <a:srgbClr val="836967"/>
                            </a:solidFill>
                            <a:latin typeface="Cambria Math" panose="02040503050406030204" pitchFamily="18" charset="0"/>
                          </a:rPr>
                        </m:ctrlPr>
                      </m:sSupPr>
                      <m:e>
                        <m:d>
                          <m:dPr>
                            <m:ctrlPr>
                              <a:rPr lang="en-IN" sz="2800" i="1" smtClean="0">
                                <a:solidFill>
                                  <a:srgbClr val="836967"/>
                                </a:solidFill>
                                <a:latin typeface="Cambria Math" panose="02040503050406030204" pitchFamily="18" charset="0"/>
                              </a:rPr>
                            </m:ctrlPr>
                          </m:dPr>
                          <m:e>
                            <m:r>
                              <a:rPr lang="en-IN" sz="2800" i="1" smtClean="0">
                                <a:latin typeface="Cambria Math" panose="02040503050406030204" pitchFamily="18" charset="0"/>
                              </a:rPr>
                              <m:t>𝑛</m:t>
                            </m:r>
                          </m:e>
                        </m:d>
                      </m:e>
                      <m:sup>
                        <m:r>
                          <a:rPr lang="en-IN" sz="2800" i="1" smtClean="0">
                            <a:latin typeface="Cambria Math" panose="02040503050406030204" pitchFamily="18" charset="0"/>
                          </a:rPr>
                          <m:t>2</m:t>
                        </m:r>
                      </m:sup>
                    </m:sSup>
                    <m:r>
                      <a:rPr lang="en-US" sz="2800" b="0" i="1" smtClean="0">
                        <a:latin typeface="Cambria Math" panose="02040503050406030204" pitchFamily="18" charset="0"/>
                      </a:rPr>
                      <m:t>=</m:t>
                    </m:r>
                  </m:oMath>
                </a14:m>
                <a:r>
                  <a:rPr lang="en-IN" sz="2800" dirty="0"/>
                  <a:t>Var[H(n)|F(t)] =</a:t>
                </a:r>
                <a:r>
                  <a:rPr lang="pt-BR" sz="2800" dirty="0"/>
                  <a:t> </a:t>
                </a:r>
                <a14:m>
                  <m:oMath xmlns:m="http://schemas.openxmlformats.org/officeDocument/2006/math">
                    <m:nary>
                      <m:naryPr>
                        <m:chr m:val="∑"/>
                        <m:limLoc m:val="undOvr"/>
                        <m:grow m:val="on"/>
                        <m:ctrlPr>
                          <a:rPr lang="pt-BR" sz="2800" i="1" smtClean="0">
                            <a:latin typeface="Cambria Math" panose="02040503050406030204" pitchFamily="18" charset="0"/>
                          </a:rPr>
                        </m:ctrlPr>
                      </m:naryPr>
                      <m:sub>
                        <m:r>
                          <a:rPr lang="pt-BR" sz="2800" i="1" smtClean="0">
                            <a:latin typeface="Cambria Math" panose="02040503050406030204" pitchFamily="18" charset="0"/>
                          </a:rPr>
                          <m:t>𝑖</m:t>
                        </m:r>
                        <m:r>
                          <a:rPr lang="pt-BR" sz="2800" i="1" smtClean="0">
                            <a:latin typeface="Cambria Math" panose="02040503050406030204" pitchFamily="18" charset="0"/>
                          </a:rPr>
                          <m:t>=1</m:t>
                        </m:r>
                      </m:sub>
                      <m:sup>
                        <m:r>
                          <a:rPr lang="pt-BR" sz="2800" i="1" smtClean="0">
                            <a:latin typeface="Cambria Math" panose="02040503050406030204" pitchFamily="18" charset="0"/>
                          </a:rPr>
                          <m:t>𝑛</m:t>
                        </m:r>
                      </m:sup>
                      <m:e>
                        <m:r>
                          <a:rPr lang="en-US" sz="2800" b="0" i="1" smtClean="0">
                            <a:latin typeface="Cambria Math" panose="02040503050406030204" pitchFamily="18" charset="0"/>
                          </a:rPr>
                          <m:t>𝑉𝑎𝑟</m:t>
                        </m:r>
                        <m:r>
                          <a:rPr lang="en-US" sz="2800" b="0" i="1" smtClean="0">
                            <a:latin typeface="Cambria Math" panose="02040503050406030204" pitchFamily="18" charset="0"/>
                          </a:rPr>
                          <m:t>[</m:t>
                        </m:r>
                        <m:r>
                          <a:rPr lang="pt-BR" sz="2800" i="1" smtClean="0">
                            <a:latin typeface="Cambria Math" panose="02040503050406030204" pitchFamily="18" charset="0"/>
                          </a:rPr>
                          <m:t>𝑇</m:t>
                        </m:r>
                        <m:sSub>
                          <m:sSubPr>
                            <m:ctrlPr>
                              <a:rPr lang="pt-BR" sz="2800" i="1" smtClean="0">
                                <a:solidFill>
                                  <a:srgbClr val="836967"/>
                                </a:solidFill>
                                <a:latin typeface="Cambria Math" panose="02040503050406030204" pitchFamily="18" charset="0"/>
                              </a:rPr>
                            </m:ctrlPr>
                          </m:sSubPr>
                          <m:e>
                            <m:d>
                              <m:dPr>
                                <m:ctrlPr>
                                  <a:rPr lang="pt-BR" sz="2800" i="1" smtClean="0">
                                    <a:solidFill>
                                      <a:srgbClr val="836967"/>
                                    </a:solidFill>
                                    <a:latin typeface="Cambria Math" panose="02040503050406030204" pitchFamily="18" charset="0"/>
                                  </a:rPr>
                                </m:ctrlPr>
                              </m:dPr>
                              <m:e>
                                <m:r>
                                  <a:rPr lang="pt-BR" sz="2800" i="1" smtClean="0">
                                    <a:latin typeface="Cambria Math" panose="02040503050406030204" pitchFamily="18" charset="0"/>
                                  </a:rPr>
                                  <m:t>𝑡</m:t>
                                </m:r>
                              </m:e>
                            </m:d>
                          </m:e>
                          <m:sub>
                            <m:r>
                              <a:rPr lang="pt-BR" sz="2800" i="1" smtClean="0">
                                <a:latin typeface="Cambria Math" panose="02040503050406030204" pitchFamily="18" charset="0"/>
                              </a:rPr>
                              <m:t>𝑖</m:t>
                            </m:r>
                          </m:sub>
                        </m:sSub>
                      </m:e>
                    </m:nary>
                    <m:r>
                      <a:rPr lang="en-US" sz="2800" b="0" i="1" smtClean="0">
                        <a:latin typeface="Cambria Math" panose="02040503050406030204" pitchFamily="18" charset="0"/>
                      </a:rPr>
                      <m:t>|</m:t>
                    </m:r>
                    <m:r>
                      <a:rPr lang="en-US" sz="2800" b="0" i="1" smtClean="0">
                        <a:latin typeface="Cambria Math" panose="02040503050406030204" pitchFamily="18" charset="0"/>
                      </a:rPr>
                      <m:t>𝐹</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oMath>
                </a14:m>
                <a:r>
                  <a:rPr lang="en-IN" sz="2800" dirty="0"/>
                  <a:t>+ 2</a:t>
                </a:r>
                <a14:m>
                  <m:oMath xmlns:m="http://schemas.openxmlformats.org/officeDocument/2006/math">
                    <m:nary>
                      <m:naryPr>
                        <m:chr m:val="∑"/>
                        <m:grow m:val="on"/>
                        <m:subHide m:val="on"/>
                        <m:supHide m:val="on"/>
                        <m:ctrlPr>
                          <a:rPr lang="en-IN" sz="2800" i="1" smtClean="0">
                            <a:latin typeface="Cambria Math" panose="02040503050406030204" pitchFamily="18" charset="0"/>
                          </a:rPr>
                        </m:ctrlPr>
                      </m:naryPr>
                      <m:sub/>
                      <m:sup/>
                      <m:e>
                        <m:nary>
                          <m:naryPr>
                            <m:chr m:val="∑"/>
                            <m:limLoc m:val="undOvr"/>
                            <m:grow m:val="on"/>
                            <m:supHide m:val="on"/>
                            <m:ctrlPr>
                              <a:rPr lang="en-IN" sz="2800" i="1" smtClean="0">
                                <a:latin typeface="Cambria Math" panose="02040503050406030204" pitchFamily="18" charset="0"/>
                              </a:rPr>
                            </m:ctrlPr>
                          </m:naryPr>
                          <m:sub>
                            <m:r>
                              <a:rPr lang="en-IN" sz="2800" i="1" smtClean="0">
                                <a:latin typeface="Cambria Math" panose="02040503050406030204" pitchFamily="18" charset="0"/>
                              </a:rPr>
                              <m:t>𝑖</m:t>
                            </m:r>
                            <m:r>
                              <a:rPr lang="en-IN" sz="2800" i="1" smtClean="0">
                                <a:latin typeface="Cambria Math" panose="02040503050406030204" pitchFamily="18" charset="0"/>
                              </a:rPr>
                              <m:t>&lt;</m:t>
                            </m:r>
                            <m:r>
                              <a:rPr lang="en-IN" sz="2800" i="1" smtClean="0">
                                <a:latin typeface="Cambria Math" panose="02040503050406030204" pitchFamily="18" charset="0"/>
                              </a:rPr>
                              <m:t>𝑗</m:t>
                            </m:r>
                          </m:sub>
                          <m:sup/>
                          <m:e>
                            <m:func>
                              <m:funcPr>
                                <m:ctrlPr>
                                  <a:rPr lang="en-IN" sz="2800" i="1" smtClean="0">
                                    <a:latin typeface="Cambria Math" panose="02040503050406030204" pitchFamily="18" charset="0"/>
                                  </a:rPr>
                                </m:ctrlPr>
                              </m:funcPr>
                              <m:fName>
                                <m:r>
                                  <a:rPr lang="en-US" sz="2800" b="0" i="1" smtClean="0">
                                    <a:latin typeface="Cambria Math" panose="02040503050406030204" pitchFamily="18" charset="0"/>
                                  </a:rPr>
                                  <m:t>𝐶𝑜𝑣</m:t>
                                </m:r>
                              </m:fName>
                              <m:e>
                                <m:d>
                                  <m:dPr>
                                    <m:begChr m:val="["/>
                                    <m:endChr m:val=""/>
                                    <m:ctrlPr>
                                      <a:rPr lang="en-IN" sz="2800" i="1" smtClean="0">
                                        <a:solidFill>
                                          <a:srgbClr val="836967"/>
                                        </a:solidFill>
                                        <a:latin typeface="Cambria Math" panose="02040503050406030204" pitchFamily="18" charset="0"/>
                                      </a:rPr>
                                    </m:ctrlPr>
                                  </m:dPr>
                                  <m:e>
                                    <m:r>
                                      <a:rPr lang="en-IN" sz="2800" i="1" smtClean="0">
                                        <a:latin typeface="Cambria Math" panose="02040503050406030204" pitchFamily="18" charset="0"/>
                                      </a:rPr>
                                      <m:t>𝑇</m:t>
                                    </m:r>
                                    <m:sSub>
                                      <m:sSubPr>
                                        <m:ctrlPr>
                                          <a:rPr lang="en-IN" sz="2800" i="1" smtClean="0">
                                            <a:solidFill>
                                              <a:srgbClr val="836967"/>
                                            </a:solidFill>
                                            <a:latin typeface="Cambria Math" panose="02040503050406030204" pitchFamily="18" charset="0"/>
                                          </a:rPr>
                                        </m:ctrlPr>
                                      </m:sSubPr>
                                      <m:e>
                                        <m:d>
                                          <m:dPr>
                                            <m:ctrlPr>
                                              <a:rPr lang="en-IN" sz="2800" i="1" smtClean="0">
                                                <a:solidFill>
                                                  <a:srgbClr val="836967"/>
                                                </a:solidFill>
                                                <a:latin typeface="Cambria Math" panose="02040503050406030204" pitchFamily="18" charset="0"/>
                                              </a:rPr>
                                            </m:ctrlPr>
                                          </m:dPr>
                                          <m:e>
                                            <m:r>
                                              <a:rPr lang="en-IN" sz="2800" i="1" smtClean="0">
                                                <a:latin typeface="Cambria Math" panose="02040503050406030204" pitchFamily="18" charset="0"/>
                                              </a:rPr>
                                              <m:t>𝑡</m:t>
                                            </m:r>
                                          </m:e>
                                        </m:d>
                                      </m:e>
                                      <m:sub>
                                        <m:r>
                                          <a:rPr lang="en-IN" sz="2800" i="1" smtClean="0">
                                            <a:latin typeface="Cambria Math" panose="02040503050406030204" pitchFamily="18" charset="0"/>
                                          </a:rPr>
                                          <m:t>𝑖</m:t>
                                        </m:r>
                                      </m:sub>
                                    </m:sSub>
                                    <m:r>
                                      <a:rPr lang="en-US" sz="2800" b="0" i="1" smtClean="0">
                                        <a:latin typeface="Cambria Math" panose="02040503050406030204" pitchFamily="18" charset="0"/>
                                      </a:rPr>
                                      <m:t>,</m:t>
                                    </m:r>
                                    <m:r>
                                      <a:rPr lang="en-IN" sz="2800" i="1" smtClean="0">
                                        <a:latin typeface="Cambria Math" panose="02040503050406030204" pitchFamily="18" charset="0"/>
                                      </a:rPr>
                                      <m:t>𝑇</m:t>
                                    </m:r>
                                    <m:sSub>
                                      <m:sSubPr>
                                        <m:ctrlPr>
                                          <a:rPr lang="en-IN" sz="2800" i="1" smtClean="0">
                                            <a:solidFill>
                                              <a:srgbClr val="836967"/>
                                            </a:solidFill>
                                            <a:latin typeface="Cambria Math" panose="02040503050406030204" pitchFamily="18" charset="0"/>
                                          </a:rPr>
                                        </m:ctrlPr>
                                      </m:sSubPr>
                                      <m:e>
                                        <m:d>
                                          <m:dPr>
                                            <m:ctrlPr>
                                              <a:rPr lang="en-IN" sz="2800" i="1" smtClean="0">
                                                <a:solidFill>
                                                  <a:srgbClr val="836967"/>
                                                </a:solidFill>
                                                <a:latin typeface="Cambria Math" panose="02040503050406030204" pitchFamily="18" charset="0"/>
                                              </a:rPr>
                                            </m:ctrlPr>
                                          </m:dPr>
                                          <m:e>
                                            <m:r>
                                              <a:rPr lang="en-IN" sz="2800" i="1" smtClean="0">
                                                <a:latin typeface="Cambria Math" panose="02040503050406030204" pitchFamily="18" charset="0"/>
                                              </a:rPr>
                                              <m:t>𝑡</m:t>
                                            </m:r>
                                          </m:e>
                                        </m:d>
                                      </m:e>
                                      <m:sub>
                                        <m:r>
                                          <a:rPr lang="en-IN" sz="2800" i="1" smtClean="0">
                                            <a:latin typeface="Cambria Math" panose="02040503050406030204" pitchFamily="18" charset="0"/>
                                          </a:rPr>
                                          <m:t>𝐽</m:t>
                                        </m:r>
                                      </m:sub>
                                    </m:sSub>
                                    <m:r>
                                      <a:rPr lang="en-US" sz="2800" b="0" i="1" smtClean="0">
                                        <a:latin typeface="Cambria Math" panose="02040503050406030204" pitchFamily="18" charset="0"/>
                                      </a:rPr>
                                      <m:t>|</m:t>
                                    </m:r>
                                  </m:e>
                                </m:d>
                              </m:e>
                            </m:func>
                            <m:r>
                              <a:rPr lang="en-IN" sz="2800" i="1" smtClean="0">
                                <a:latin typeface="Cambria Math" panose="02040503050406030204" pitchFamily="18" charset="0"/>
                              </a:rPr>
                              <m:t>𝐹</m:t>
                            </m:r>
                            <m:d>
                              <m:dPr>
                                <m:ctrlPr>
                                  <a:rPr lang="en-IN" sz="2800" i="1" smtClean="0">
                                    <a:solidFill>
                                      <a:srgbClr val="836967"/>
                                    </a:solidFill>
                                    <a:latin typeface="Cambria Math" panose="02040503050406030204" pitchFamily="18" charset="0"/>
                                  </a:rPr>
                                </m:ctrlPr>
                              </m:dPr>
                              <m:e>
                                <m:r>
                                  <a:rPr lang="en-IN" sz="2800" i="1" smtClean="0">
                                    <a:latin typeface="Cambria Math" panose="02040503050406030204" pitchFamily="18" charset="0"/>
                                  </a:rPr>
                                  <m:t>𝑡</m:t>
                                </m:r>
                              </m:e>
                            </m:d>
                            <m:r>
                              <a:rPr lang="en-US" sz="2800" b="0" i="1" smtClean="0">
                                <a:latin typeface="Cambria Math" panose="02040503050406030204" pitchFamily="18" charset="0"/>
                              </a:rPr>
                              <m:t>]</m:t>
                            </m:r>
                          </m:e>
                        </m:nary>
                      </m:e>
                    </m:nary>
                  </m:oMath>
                </a14:m>
                <a:endParaRPr lang="en-IN" sz="2800" dirty="0"/>
              </a:p>
              <a:p>
                <a:endParaRPr lang="en-IN" dirty="0"/>
              </a:p>
              <a:p>
                <a:endParaRPr lang="en-IN" dirty="0"/>
              </a:p>
            </p:txBody>
          </p:sp>
        </mc:Choice>
        <mc:Fallback xmlns="">
          <p:sp>
            <p:nvSpPr>
              <p:cNvPr id="3" name="Subtitle 2">
                <a:extLst>
                  <a:ext uri="{FF2B5EF4-FFF2-40B4-BE49-F238E27FC236}">
                    <a16:creationId xmlns:a16="http://schemas.microsoft.com/office/drawing/2014/main" id="{EABEE606-8E44-4560-13C6-C78FC2F9255A}"/>
                  </a:ext>
                </a:extLst>
              </p:cNvPr>
              <p:cNvSpPr>
                <a:spLocks noGrp="1" noRot="1" noChangeAspect="1" noMove="1" noResize="1" noEditPoints="1" noAdjustHandles="1" noChangeArrowheads="1" noChangeShapeType="1" noTextEdit="1"/>
              </p:cNvSpPr>
              <p:nvPr>
                <p:ph type="subTitle" idx="1"/>
              </p:nvPr>
            </p:nvSpPr>
            <p:spPr>
              <a:xfrm>
                <a:off x="1394527" y="1586038"/>
                <a:ext cx="9144000" cy="4839037"/>
              </a:xfrm>
              <a:blipFill>
                <a:blip r:embed="rId2"/>
                <a:stretch>
                  <a:fillRect t="-1763" r="-2533" b="-4030"/>
                </a:stretch>
              </a:blipFill>
            </p:spPr>
            <p:txBody>
              <a:bodyPr/>
              <a:lstStyle/>
              <a:p>
                <a:r>
                  <a:rPr lang="en-IN">
                    <a:noFill/>
                  </a:rPr>
                  <a:t> </a:t>
                </a:r>
              </a:p>
            </p:txBody>
          </p:sp>
        </mc:Fallback>
      </mc:AlternateContent>
    </p:spTree>
    <p:extLst>
      <p:ext uri="{BB962C8B-B14F-4D97-AF65-F5344CB8AC3E}">
        <p14:creationId xmlns:p14="http://schemas.microsoft.com/office/powerpoint/2010/main" val="130801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BA9BFFF7-B1AF-AD31-AB83-C406B16804EF}"/>
                  </a:ext>
                </a:extLst>
              </p:cNvPr>
              <p:cNvSpPr>
                <a:spLocks noGrp="1"/>
              </p:cNvSpPr>
              <p:nvPr>
                <p:ph type="subTitle" idx="1"/>
              </p:nvPr>
            </p:nvSpPr>
            <p:spPr>
              <a:xfrm>
                <a:off x="0" y="-1"/>
                <a:ext cx="12192000" cy="6596009"/>
              </a:xfrm>
            </p:spPr>
            <p:txBody>
              <a:bodyPr>
                <a:normAutofit fontScale="92500" lnSpcReduction="10000"/>
              </a:bodyPr>
              <a:lstStyle/>
              <a:p>
                <a:endParaRPr lang="en-US" dirty="0"/>
              </a:p>
              <a:p>
                <a:endParaRPr lang="en-US" dirty="0"/>
              </a:p>
              <a:p>
                <a:r>
                  <a:rPr lang="en-US" dirty="0"/>
                  <a:t>Thus, H(n) is N(µ(n), σ(n))–distributed. Hence, the price at t ≤ t1 of the claim is:</a:t>
                </a:r>
              </a:p>
              <a:p>
                <a:endParaRPr lang="en-US" dirty="0"/>
              </a:p>
              <a:p>
                <a:r>
                  <a:rPr lang="en-IN" sz="2800" dirty="0"/>
                  <a:t>c(t) = exp(−r(t(n)−t)</a:t>
                </a:r>
                <a:r>
                  <a:rPr lang="en-IN" sz="2800" dirty="0">
                    <a:solidFill>
                      <a:srgbClr val="836967"/>
                    </a:solidFill>
                  </a:rPr>
                  <a:t> </a:t>
                </a:r>
                <a14:m>
                  <m:oMath xmlns:m="http://schemas.openxmlformats.org/officeDocument/2006/math">
                    <m:sSup>
                      <m:sSupPr>
                        <m:ctrlPr>
                          <a:rPr lang="en-IN" sz="2800" i="1" smtClean="0">
                            <a:solidFill>
                              <a:srgbClr val="836967"/>
                            </a:solidFill>
                            <a:latin typeface="Cambria Math" panose="02040503050406030204" pitchFamily="18" charset="0"/>
                          </a:rPr>
                        </m:ctrlPr>
                      </m:sSupPr>
                      <m:e>
                        <m:r>
                          <a:rPr lang="en-IN" sz="2800" i="1" smtClean="0">
                            <a:latin typeface="Cambria Math" panose="02040503050406030204" pitchFamily="18" charset="0"/>
                          </a:rPr>
                          <m:t>𝐸</m:t>
                        </m:r>
                      </m:e>
                      <m:sup>
                        <m:r>
                          <a:rPr lang="en-IN" sz="2800" i="1" smtClean="0">
                            <a:latin typeface="Cambria Math" panose="02040503050406030204" pitchFamily="18" charset="0"/>
                          </a:rPr>
                          <m:t>𝑄</m:t>
                        </m:r>
                      </m:sup>
                    </m:sSup>
                  </m:oMath>
                </a14:m>
                <a:r>
                  <a:rPr lang="en-IN" sz="2800" dirty="0"/>
                  <a:t>[max{H(n) − K, 0}|F(t)]</a:t>
                </a:r>
              </a:p>
              <a:p>
                <a:endParaRPr lang="en-IN" sz="2800" dirty="0"/>
              </a:p>
              <a:p>
                <a:r>
                  <a:rPr lang="en-IN" sz="2800" dirty="0"/>
                  <a:t>= exp(−r(t(n)−t))</a:t>
                </a:r>
                <a14:m>
                  <m:oMath xmlns:m="http://schemas.openxmlformats.org/officeDocument/2006/math">
                    <m:nary>
                      <m:naryPr>
                        <m:limLoc m:val="undOvr"/>
                        <m:grow m:val="on"/>
                        <m:ctrlPr>
                          <a:rPr lang="en-IN" sz="2800" i="1" smtClean="0">
                            <a:latin typeface="Cambria Math" panose="02040503050406030204" pitchFamily="18" charset="0"/>
                          </a:rPr>
                        </m:ctrlPr>
                      </m:naryPr>
                      <m:sub>
                        <m:r>
                          <a:rPr lang="en-IN" sz="2800" i="1" smtClean="0">
                            <a:latin typeface="Cambria Math" panose="02040503050406030204" pitchFamily="18" charset="0"/>
                          </a:rPr>
                          <m:t>𝑘</m:t>
                        </m:r>
                      </m:sub>
                      <m:sup>
                        <m:r>
                          <a:rPr lang="en-IN" sz="2800" i="1" smtClean="0">
                            <a:latin typeface="Cambria Math" panose="02040503050406030204" pitchFamily="18" charset="0"/>
                          </a:rPr>
                          <m:t>∞</m:t>
                        </m:r>
                      </m:sup>
                      <m:e>
                        <m:sSub>
                          <m:sSubPr>
                            <m:ctrlPr>
                              <a:rPr lang="en-IN" sz="2800" i="1" smtClean="0">
                                <a:solidFill>
                                  <a:srgbClr val="836967"/>
                                </a:solidFill>
                                <a:latin typeface="Cambria Math" panose="02040503050406030204" pitchFamily="18" charset="0"/>
                              </a:rPr>
                            </m:ctrlPr>
                          </m:sSubPr>
                          <m:e>
                            <m:r>
                              <a:rPr lang="en-US" sz="2800" b="0" i="1" smtClean="0">
                                <a:solidFill>
                                  <a:srgbClr val="836967"/>
                                </a:solidFill>
                                <a:latin typeface="Cambria Math" panose="02040503050406030204" pitchFamily="18" charset="0"/>
                              </a:rPr>
                              <m:t>(</m:t>
                            </m:r>
                            <m:r>
                              <a:rPr lang="en-US" sz="2800" b="0" i="1" smtClean="0">
                                <a:solidFill>
                                  <a:srgbClr val="836967"/>
                                </a:solidFill>
                                <a:latin typeface="Cambria Math" panose="02040503050406030204" pitchFamily="18" charset="0"/>
                              </a:rPr>
                              <m:t>𝑥</m:t>
                            </m:r>
                            <m:r>
                              <a:rPr lang="en-US" sz="2800" b="0" i="1" smtClean="0">
                                <a:solidFill>
                                  <a:srgbClr val="836967"/>
                                </a:solidFill>
                                <a:latin typeface="Cambria Math" panose="02040503050406030204" pitchFamily="18" charset="0"/>
                              </a:rPr>
                              <m:t>−</m:t>
                            </m:r>
                            <m:r>
                              <a:rPr lang="en-US" sz="2800" b="0" i="1" smtClean="0">
                                <a:solidFill>
                                  <a:srgbClr val="836967"/>
                                </a:solidFill>
                                <a:latin typeface="Cambria Math" panose="02040503050406030204" pitchFamily="18" charset="0"/>
                              </a:rPr>
                              <m:t>𝐾</m:t>
                            </m:r>
                            <m:r>
                              <a:rPr lang="en-US" sz="2800" b="0" i="1" smtClean="0">
                                <a:solidFill>
                                  <a:srgbClr val="836967"/>
                                </a:solidFill>
                                <a:latin typeface="Cambria Math" panose="02040503050406030204" pitchFamily="18" charset="0"/>
                              </a:rPr>
                              <m:t>)</m:t>
                            </m:r>
                            <m:r>
                              <a:rPr lang="en-IN" sz="2800" i="1" smtClean="0">
                                <a:latin typeface="Cambria Math" panose="02040503050406030204" pitchFamily="18" charset="0"/>
                              </a:rPr>
                              <m:t>𝑓</m:t>
                            </m:r>
                          </m:e>
                          <m:sub>
                            <m:r>
                              <a:rPr lang="en-IN" sz="2800" i="1" smtClean="0">
                                <a:latin typeface="Cambria Math" panose="02040503050406030204" pitchFamily="18" charset="0"/>
                              </a:rPr>
                              <m:t>𝐻</m:t>
                            </m:r>
                            <m:d>
                              <m:dPr>
                                <m:ctrlPr>
                                  <a:rPr lang="en-IN" sz="2800" i="1" smtClean="0">
                                    <a:solidFill>
                                      <a:srgbClr val="836967"/>
                                    </a:solidFill>
                                    <a:latin typeface="Cambria Math" panose="02040503050406030204" pitchFamily="18" charset="0"/>
                                  </a:rPr>
                                </m:ctrlPr>
                              </m:dPr>
                              <m:e>
                                <m:r>
                                  <a:rPr lang="en-IN" sz="2800" i="1" smtClean="0">
                                    <a:latin typeface="Cambria Math" panose="02040503050406030204" pitchFamily="18" charset="0"/>
                                  </a:rPr>
                                  <m:t>𝑛</m:t>
                                </m:r>
                              </m:e>
                            </m:d>
                          </m:sub>
                        </m:sSub>
                      </m:e>
                    </m:nary>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IN" sz="2800" dirty="0"/>
                  <a:t>dx</a:t>
                </a:r>
              </a:p>
              <a:p>
                <a:endParaRPr lang="en-IN" sz="2800" dirty="0"/>
              </a:p>
              <a:p>
                <a:r>
                  <a:rPr lang="pt-BR" sz="3100" dirty="0">
                    <a:solidFill>
                      <a:schemeClr val="accent1">
                        <a:lumMod val="75000"/>
                      </a:schemeClr>
                    </a:solidFill>
                  </a:rPr>
                  <a:t>c(t)= exp(−r(t(n)−t))( µ (µ(n) − K)Φ (−α(n)) +σ(n) exp(</a:t>
                </a:r>
                <a14:m>
                  <m:oMath xmlns:m="http://schemas.openxmlformats.org/officeDocument/2006/math">
                    <m:r>
                      <a:rPr lang="en-US" sz="3100" b="0" i="0" smtClean="0">
                        <a:solidFill>
                          <a:schemeClr val="accent1">
                            <a:lumMod val="75000"/>
                          </a:schemeClr>
                        </a:solidFill>
                        <a:latin typeface="Cambria Math" panose="02040503050406030204" pitchFamily="18" charset="0"/>
                      </a:rPr>
                      <m:t>−</m:t>
                    </m:r>
                    <m:r>
                      <a:rPr lang="pt-BR" sz="3100" i="1" smtClean="0">
                        <a:solidFill>
                          <a:schemeClr val="accent1">
                            <a:lumMod val="75000"/>
                          </a:schemeClr>
                        </a:solidFill>
                        <a:latin typeface="Cambria Math" panose="02040503050406030204" pitchFamily="18" charset="0"/>
                      </a:rPr>
                      <m:t>𝛼</m:t>
                    </m:r>
                    <m:sSup>
                      <m:sSupPr>
                        <m:ctrlPr>
                          <a:rPr lang="pt-BR" sz="3100" i="1" smtClean="0">
                            <a:solidFill>
                              <a:schemeClr val="accent1">
                                <a:lumMod val="75000"/>
                              </a:schemeClr>
                            </a:solidFill>
                            <a:latin typeface="Cambria Math" panose="02040503050406030204" pitchFamily="18" charset="0"/>
                          </a:rPr>
                        </m:ctrlPr>
                      </m:sSupPr>
                      <m:e>
                        <m:d>
                          <m:dPr>
                            <m:ctrlPr>
                              <a:rPr lang="pt-BR" sz="3100" i="1" smtClean="0">
                                <a:solidFill>
                                  <a:schemeClr val="accent1">
                                    <a:lumMod val="75000"/>
                                  </a:schemeClr>
                                </a:solidFill>
                                <a:latin typeface="Cambria Math" panose="02040503050406030204" pitchFamily="18" charset="0"/>
                              </a:rPr>
                            </m:ctrlPr>
                          </m:dPr>
                          <m:e>
                            <m:r>
                              <a:rPr lang="pt-BR" sz="3100" i="1" smtClean="0">
                                <a:solidFill>
                                  <a:schemeClr val="accent1">
                                    <a:lumMod val="75000"/>
                                  </a:schemeClr>
                                </a:solidFill>
                                <a:latin typeface="Cambria Math" panose="02040503050406030204" pitchFamily="18" charset="0"/>
                              </a:rPr>
                              <m:t>𝑛</m:t>
                            </m:r>
                          </m:e>
                        </m:d>
                      </m:e>
                      <m:sup>
                        <m:r>
                          <a:rPr lang="pt-BR" sz="3100" i="1" smtClean="0">
                            <a:solidFill>
                              <a:schemeClr val="accent1">
                                <a:lumMod val="75000"/>
                              </a:schemeClr>
                            </a:solidFill>
                            <a:latin typeface="Cambria Math" panose="02040503050406030204" pitchFamily="18" charset="0"/>
                          </a:rPr>
                          <m:t>2</m:t>
                        </m:r>
                      </m:sup>
                    </m:sSup>
                    <m:r>
                      <a:rPr lang="en-US" sz="3100" b="0" i="1" smtClean="0">
                        <a:solidFill>
                          <a:schemeClr val="accent1">
                            <a:lumMod val="75000"/>
                          </a:schemeClr>
                        </a:solidFill>
                        <a:latin typeface="Cambria Math" panose="02040503050406030204" pitchFamily="18" charset="0"/>
                      </a:rPr>
                      <m:t>/2)/</m:t>
                    </m:r>
                  </m:oMath>
                </a14:m>
                <a:r>
                  <a:rPr lang="pt-BR" sz="3100" dirty="0">
                    <a:solidFill>
                      <a:schemeClr val="accent1">
                        <a:lumMod val="75000"/>
                      </a:schemeClr>
                    </a:solidFill>
                  </a:rPr>
                  <a:t>√ 2π ),</a:t>
                </a:r>
              </a:p>
              <a:p>
                <a:endParaRPr lang="pt-BR" sz="2800" dirty="0">
                  <a:solidFill>
                    <a:schemeClr val="accent1">
                      <a:lumMod val="75000"/>
                    </a:schemeClr>
                  </a:solidFill>
                  <a:highlight>
                    <a:srgbClr val="FF0000"/>
                  </a:highlight>
                </a:endParaRPr>
              </a:p>
              <a:p>
                <a:r>
                  <a:rPr lang="en-US" dirty="0"/>
                  <a:t>where, </a:t>
                </a:r>
                <a:r>
                  <a:rPr lang="en-US" sz="2600" dirty="0"/>
                  <a:t>α(n) = (K − µ(n))/σ(n) and Φ </a:t>
                </a:r>
                <a:r>
                  <a:rPr lang="en-US" dirty="0"/>
                  <a:t>denotes the cumulative distribution function for standard normal distribution.</a:t>
                </a:r>
                <a:endParaRPr lang="en-IN" dirty="0"/>
              </a:p>
            </p:txBody>
          </p:sp>
        </mc:Choice>
        <mc:Fallback xmlns="">
          <p:sp>
            <p:nvSpPr>
              <p:cNvPr id="3" name="Subtitle 2">
                <a:extLst>
                  <a:ext uri="{FF2B5EF4-FFF2-40B4-BE49-F238E27FC236}">
                    <a16:creationId xmlns:a16="http://schemas.microsoft.com/office/drawing/2014/main" id="{BA9BFFF7-B1AF-AD31-AB83-C406B16804EF}"/>
                  </a:ext>
                </a:extLst>
              </p:cNvPr>
              <p:cNvSpPr>
                <a:spLocks noGrp="1" noRot="1" noChangeAspect="1" noMove="1" noResize="1" noEditPoints="1" noAdjustHandles="1" noChangeArrowheads="1" noChangeShapeType="1" noTextEdit="1"/>
              </p:cNvSpPr>
              <p:nvPr>
                <p:ph type="subTitle" idx="1"/>
              </p:nvPr>
            </p:nvSpPr>
            <p:spPr>
              <a:xfrm>
                <a:off x="0" y="-1"/>
                <a:ext cx="12192000" cy="6596009"/>
              </a:xfrm>
              <a:blipFill>
                <a:blip r:embed="rId2"/>
                <a:stretch>
                  <a:fillRect l="-900" r="-1200" b="-462"/>
                </a:stretch>
              </a:blipFill>
            </p:spPr>
            <p:txBody>
              <a:bodyPr/>
              <a:lstStyle/>
              <a:p>
                <a:r>
                  <a:rPr lang="en-IN">
                    <a:noFill/>
                  </a:rPr>
                  <a:t> </a:t>
                </a:r>
              </a:p>
            </p:txBody>
          </p:sp>
        </mc:Fallback>
      </mc:AlternateContent>
    </p:spTree>
    <p:extLst>
      <p:ext uri="{BB962C8B-B14F-4D97-AF65-F5344CB8AC3E}">
        <p14:creationId xmlns:p14="http://schemas.microsoft.com/office/powerpoint/2010/main" val="2951516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1DE1-1F6B-717A-4095-F478290850F7}"/>
              </a:ext>
            </a:extLst>
          </p:cNvPr>
          <p:cNvSpPr>
            <a:spLocks noGrp="1"/>
          </p:cNvSpPr>
          <p:nvPr>
            <p:ph type="ctrTitle"/>
          </p:nvPr>
        </p:nvSpPr>
        <p:spPr>
          <a:xfrm>
            <a:off x="1524000" y="452062"/>
            <a:ext cx="9144000" cy="1797977"/>
          </a:xfrm>
        </p:spPr>
        <p:txBody>
          <a:bodyPr/>
          <a:lstStyle/>
          <a:p>
            <a:r>
              <a:rPr lang="en-US" dirty="0"/>
              <a:t>WHY WEATHER DERIVATIVES?</a:t>
            </a:r>
            <a:endParaRPr lang="en-IN" dirty="0"/>
          </a:p>
        </p:txBody>
      </p:sp>
      <p:sp>
        <p:nvSpPr>
          <p:cNvPr id="3" name="Subtitle 2">
            <a:extLst>
              <a:ext uri="{FF2B5EF4-FFF2-40B4-BE49-F238E27FC236}">
                <a16:creationId xmlns:a16="http://schemas.microsoft.com/office/drawing/2014/main" id="{4869EF87-2B4D-101F-3590-873ECE7E3E33}"/>
              </a:ext>
            </a:extLst>
          </p:cNvPr>
          <p:cNvSpPr>
            <a:spLocks noGrp="1"/>
          </p:cNvSpPr>
          <p:nvPr>
            <p:ph type="subTitle" idx="1"/>
          </p:nvPr>
        </p:nvSpPr>
        <p:spPr>
          <a:xfrm>
            <a:off x="1524000" y="2445249"/>
            <a:ext cx="9144000" cy="3960689"/>
          </a:xfrm>
        </p:spPr>
        <p:txBody>
          <a:bodyPr>
            <a:normAutofit/>
          </a:bodyPr>
          <a:lstStyle/>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Farmers can use weather derivatives to hedge against poor harvests caused by failing rains during the growing period, excessive rain during harvesting, high winds in case of plantations or temperature variabilities in case of greenhouse crops; theme parks may want to insure against rainy weekends during peak summer seasons; and gas and power companies may use them to smooth earnings. A sports event managing company may wish to hedge the loss by entering into a weather derivative contract because if it rains the day of the sporting event, fewer tickets will be sold.</a:t>
            </a:r>
            <a:endParaRPr lang="en-IN" dirty="0"/>
          </a:p>
        </p:txBody>
      </p:sp>
    </p:spTree>
    <p:extLst>
      <p:ext uri="{BB962C8B-B14F-4D97-AF65-F5344CB8AC3E}">
        <p14:creationId xmlns:p14="http://schemas.microsoft.com/office/powerpoint/2010/main" val="681435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BEB1C-CD41-1222-4952-7C5860F6E85D}"/>
              </a:ext>
            </a:extLst>
          </p:cNvPr>
          <p:cNvSpPr>
            <a:spLocks noGrp="1"/>
          </p:cNvSpPr>
          <p:nvPr>
            <p:ph type="ctrTitle"/>
          </p:nvPr>
        </p:nvSpPr>
        <p:spPr/>
        <p:txBody>
          <a:bodyPr/>
          <a:lstStyle/>
          <a:p>
            <a:r>
              <a:rPr lang="en-US" dirty="0"/>
              <a:t>IMPLEMENTATION </a:t>
            </a:r>
            <a:endParaRPr lang="en-IN" dirty="0"/>
          </a:p>
        </p:txBody>
      </p:sp>
      <p:sp>
        <p:nvSpPr>
          <p:cNvPr id="3" name="Subtitle 2">
            <a:extLst>
              <a:ext uri="{FF2B5EF4-FFF2-40B4-BE49-F238E27FC236}">
                <a16:creationId xmlns:a16="http://schemas.microsoft.com/office/drawing/2014/main" id="{06D3D927-7CE1-2857-FD53-69EF2382BA7F}"/>
              </a:ext>
            </a:extLst>
          </p:cNvPr>
          <p:cNvSpPr>
            <a:spLocks noGrp="1"/>
          </p:cNvSpPr>
          <p:nvPr>
            <p:ph type="subTitle" idx="1"/>
          </p:nvPr>
        </p:nvSpPr>
        <p:spPr/>
        <p:txBody>
          <a:bodyPr/>
          <a:lstStyle/>
          <a:p>
            <a:r>
              <a:rPr lang="en-IN" dirty="0">
                <a:hlinkClick r:id="rId2"/>
              </a:rPr>
              <a:t>https://colab.research.google.com/drive/1WN3keW0DlDlnh4Y9EG4jMVDGalV4ih42?usp=share_link</a:t>
            </a:r>
            <a:endParaRPr lang="en-IN" dirty="0"/>
          </a:p>
          <a:p>
            <a:endParaRPr lang="en-IN" dirty="0"/>
          </a:p>
        </p:txBody>
      </p:sp>
    </p:spTree>
    <p:extLst>
      <p:ext uri="{BB962C8B-B14F-4D97-AF65-F5344CB8AC3E}">
        <p14:creationId xmlns:p14="http://schemas.microsoft.com/office/powerpoint/2010/main" val="2061189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FF24-2D0F-C8ED-A35F-932769BC4104}"/>
              </a:ext>
            </a:extLst>
          </p:cNvPr>
          <p:cNvSpPr>
            <a:spLocks noGrp="1"/>
          </p:cNvSpPr>
          <p:nvPr>
            <p:ph type="title"/>
          </p:nvPr>
        </p:nvSpPr>
        <p:spPr>
          <a:xfrm>
            <a:off x="838200" y="365125"/>
            <a:ext cx="10515600" cy="5535161"/>
          </a:xfrm>
        </p:spPr>
        <p:txBody>
          <a:bodyPr>
            <a:normAutofit/>
          </a:bodyPr>
          <a:lstStyle/>
          <a:p>
            <a:pPr algn="ctr"/>
            <a:r>
              <a:rPr lang="en-US" sz="9600" dirty="0"/>
              <a:t>INTRODUCTION TO WEATHER DERIVATIVES</a:t>
            </a:r>
            <a:endParaRPr lang="en-IN" sz="9600" dirty="0"/>
          </a:p>
        </p:txBody>
      </p:sp>
    </p:spTree>
    <p:extLst>
      <p:ext uri="{BB962C8B-B14F-4D97-AF65-F5344CB8AC3E}">
        <p14:creationId xmlns:p14="http://schemas.microsoft.com/office/powerpoint/2010/main" val="148199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F193-0F3C-0B3C-56A6-743C6B0C2774}"/>
              </a:ext>
            </a:extLst>
          </p:cNvPr>
          <p:cNvSpPr>
            <a:spLocks noGrp="1"/>
          </p:cNvSpPr>
          <p:nvPr>
            <p:ph type="ctrTitle"/>
          </p:nvPr>
        </p:nvSpPr>
        <p:spPr>
          <a:xfrm>
            <a:off x="1524000" y="1122363"/>
            <a:ext cx="9144000" cy="4493510"/>
          </a:xfrm>
        </p:spPr>
        <p:txBody>
          <a:bodyPr>
            <a:noAutofit/>
          </a:bodyPr>
          <a:lstStyle/>
          <a:p>
            <a:r>
              <a:rPr lang="en-US" sz="8800" dirty="0"/>
              <a:t>WHAT IS A WEATHER DERIVATIVE?</a:t>
            </a:r>
            <a:endParaRPr lang="en-IN" sz="8800" dirty="0"/>
          </a:p>
        </p:txBody>
      </p:sp>
    </p:spTree>
    <p:extLst>
      <p:ext uri="{BB962C8B-B14F-4D97-AF65-F5344CB8AC3E}">
        <p14:creationId xmlns:p14="http://schemas.microsoft.com/office/powerpoint/2010/main" val="374886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43130A-33D4-B072-BCD1-D545C7314033}"/>
              </a:ext>
            </a:extLst>
          </p:cNvPr>
          <p:cNvSpPr>
            <a:spLocks noGrp="1"/>
          </p:cNvSpPr>
          <p:nvPr>
            <p:ph type="subTitle" idx="1"/>
          </p:nvPr>
        </p:nvSpPr>
        <p:spPr>
          <a:xfrm>
            <a:off x="715478" y="-690804"/>
            <a:ext cx="9144000" cy="7141605"/>
          </a:xfrm>
        </p:spPr>
        <p:txBody>
          <a:bodyPr>
            <a:normAutofit fontScale="70000" lnSpcReduction="20000"/>
          </a:bodyPr>
          <a:lstStyle/>
          <a:p>
            <a:endParaRPr lang="en-US" dirty="0"/>
          </a:p>
          <a:p>
            <a:endParaRPr lang="en-US" dirty="0"/>
          </a:p>
          <a:p>
            <a:endParaRPr lang="en-US" dirty="0"/>
          </a:p>
          <a:p>
            <a:endParaRPr lang="en-US" dirty="0"/>
          </a:p>
          <a:p>
            <a:r>
              <a:rPr lang="en-US" sz="4400" dirty="0"/>
              <a:t>A weather derivative is a financial instrument used by companies and individuals to hedge against the risk of weather related losses.</a:t>
            </a:r>
          </a:p>
          <a:p>
            <a:r>
              <a:rPr lang="en-US" sz="4400" dirty="0"/>
              <a:t>	In 1997, they began being traded OTC and within a few years they had become tradeable on an exchange and treated by some HFs as an investment class.</a:t>
            </a:r>
          </a:p>
          <a:p>
            <a:r>
              <a:rPr lang="en-US" sz="4400" dirty="0"/>
              <a:t>The CME lists weather future contracts for a few dozen cities, majority of them in US.</a:t>
            </a:r>
          </a:p>
          <a:p>
            <a:r>
              <a:rPr lang="en-US" sz="4400" dirty="0"/>
              <a:t>Investors who like them appreciate their low correlation with the traditional markets.</a:t>
            </a:r>
          </a:p>
          <a:p>
            <a:endParaRPr lang="en-IN" dirty="0"/>
          </a:p>
        </p:txBody>
      </p:sp>
    </p:spTree>
    <p:extLst>
      <p:ext uri="{BB962C8B-B14F-4D97-AF65-F5344CB8AC3E}">
        <p14:creationId xmlns:p14="http://schemas.microsoft.com/office/powerpoint/2010/main" val="3440038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8034-0F9C-6912-F377-C4C0EC5A8573}"/>
              </a:ext>
            </a:extLst>
          </p:cNvPr>
          <p:cNvSpPr>
            <a:spLocks noGrp="1"/>
          </p:cNvSpPr>
          <p:nvPr>
            <p:ph type="ctrTitle"/>
          </p:nvPr>
        </p:nvSpPr>
        <p:spPr>
          <a:xfrm>
            <a:off x="1524000" y="115503"/>
            <a:ext cx="9144000" cy="1607419"/>
          </a:xfrm>
        </p:spPr>
        <p:txBody>
          <a:bodyPr>
            <a:normAutofit/>
          </a:bodyPr>
          <a:lstStyle/>
          <a:p>
            <a:r>
              <a:rPr lang="en-US" dirty="0"/>
              <a:t>Weather derivatives vs insurance</a:t>
            </a:r>
            <a:endParaRPr lang="en-IN" dirty="0"/>
          </a:p>
        </p:txBody>
      </p:sp>
      <p:sp>
        <p:nvSpPr>
          <p:cNvPr id="3" name="Subtitle 2">
            <a:extLst>
              <a:ext uri="{FF2B5EF4-FFF2-40B4-BE49-F238E27FC236}">
                <a16:creationId xmlns:a16="http://schemas.microsoft.com/office/drawing/2014/main" id="{41A3DB39-B7BA-DAC9-BC49-AF449D72FF3F}"/>
              </a:ext>
            </a:extLst>
          </p:cNvPr>
          <p:cNvSpPr>
            <a:spLocks noGrp="1"/>
          </p:cNvSpPr>
          <p:nvPr>
            <p:ph type="subTitle" idx="1"/>
          </p:nvPr>
        </p:nvSpPr>
        <p:spPr>
          <a:xfrm>
            <a:off x="1129364" y="1857675"/>
            <a:ext cx="9144000" cy="4456497"/>
          </a:xfrm>
        </p:spPr>
        <p:txBody>
          <a:bodyPr>
            <a:normAutofit/>
          </a:bodyPr>
          <a:lstStyle/>
          <a:p>
            <a:endParaRPr lang="en-US" dirty="0"/>
          </a:p>
          <a:p>
            <a:endParaRPr lang="en-US" dirty="0"/>
          </a:p>
          <a:p>
            <a:r>
              <a:rPr lang="en-US" dirty="0"/>
              <a:t>While insurances are used to hedge against low probability catastrophic weather events like hurricanes, earthquakes etc. weather derivatives are used to hedge against high-probability events such as dryer than expected summer.</a:t>
            </a:r>
          </a:p>
          <a:p>
            <a:r>
              <a:rPr lang="en-US" dirty="0"/>
              <a:t>One major difference between the two is that in insurance, one has to show the real damage that might have occurred due to the catastrophe but in weather derivatives, they are traded by index. It does not matter if the adverse weather condition like extreme heat has caused any damage.</a:t>
            </a:r>
            <a:endParaRPr lang="en-IN" dirty="0"/>
          </a:p>
        </p:txBody>
      </p:sp>
    </p:spTree>
    <p:extLst>
      <p:ext uri="{BB962C8B-B14F-4D97-AF65-F5344CB8AC3E}">
        <p14:creationId xmlns:p14="http://schemas.microsoft.com/office/powerpoint/2010/main" val="384500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761E-4E15-47D4-F53D-DED5215737EE}"/>
              </a:ext>
            </a:extLst>
          </p:cNvPr>
          <p:cNvSpPr>
            <a:spLocks noGrp="1"/>
          </p:cNvSpPr>
          <p:nvPr>
            <p:ph type="ctrTitle"/>
          </p:nvPr>
        </p:nvSpPr>
        <p:spPr>
          <a:xfrm>
            <a:off x="1524000" y="385011"/>
            <a:ext cx="9144000" cy="1963553"/>
          </a:xfrm>
        </p:spPr>
        <p:txBody>
          <a:bodyPr>
            <a:normAutofit/>
          </a:bodyPr>
          <a:lstStyle/>
          <a:p>
            <a:r>
              <a:rPr lang="en-US" dirty="0"/>
              <a:t>Working of Weather derivatives</a:t>
            </a:r>
            <a:endParaRPr lang="en-IN" dirty="0"/>
          </a:p>
        </p:txBody>
      </p:sp>
      <p:sp>
        <p:nvSpPr>
          <p:cNvPr id="3" name="Subtitle 2">
            <a:extLst>
              <a:ext uri="{FF2B5EF4-FFF2-40B4-BE49-F238E27FC236}">
                <a16:creationId xmlns:a16="http://schemas.microsoft.com/office/drawing/2014/main" id="{3BACF9F0-6AFB-C7EA-C222-B7078F73CAA9}"/>
              </a:ext>
            </a:extLst>
          </p:cNvPr>
          <p:cNvSpPr>
            <a:spLocks noGrp="1"/>
          </p:cNvSpPr>
          <p:nvPr>
            <p:ph type="subTitle" idx="1"/>
          </p:nvPr>
        </p:nvSpPr>
        <p:spPr>
          <a:xfrm>
            <a:off x="1524000" y="2714324"/>
            <a:ext cx="9144000" cy="2983832"/>
          </a:xfrm>
        </p:spPr>
        <p:txBody>
          <a:bodyPr>
            <a:normAutofit/>
          </a:bodyPr>
          <a:lstStyle/>
          <a:p>
            <a:endParaRPr lang="en-US" dirty="0"/>
          </a:p>
          <a:p>
            <a:r>
              <a:rPr lang="en-US" dirty="0"/>
              <a:t>Weather derivatives work somewhat similar to traditional derivatives except that they work on different underlying asset and index and have different payoff relations.</a:t>
            </a:r>
          </a:p>
          <a:p>
            <a:r>
              <a:rPr lang="en-US" dirty="0"/>
              <a:t>A weather derivative buyer earns money in case of adverse weather condition while a seller earns a premium.</a:t>
            </a:r>
            <a:endParaRPr lang="en-IN" dirty="0"/>
          </a:p>
        </p:txBody>
      </p:sp>
    </p:spTree>
    <p:extLst>
      <p:ext uri="{BB962C8B-B14F-4D97-AF65-F5344CB8AC3E}">
        <p14:creationId xmlns:p14="http://schemas.microsoft.com/office/powerpoint/2010/main" val="3561749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E58F-0A16-AB80-B48C-EA625AB18840}"/>
              </a:ext>
            </a:extLst>
          </p:cNvPr>
          <p:cNvSpPr>
            <a:spLocks noGrp="1"/>
          </p:cNvSpPr>
          <p:nvPr>
            <p:ph type="ctrTitle"/>
          </p:nvPr>
        </p:nvSpPr>
        <p:spPr/>
        <p:txBody>
          <a:bodyPr/>
          <a:lstStyle/>
          <a:p>
            <a:r>
              <a:rPr lang="en-US" dirty="0"/>
              <a:t>Types of weather derivatives</a:t>
            </a:r>
            <a:br>
              <a:rPr lang="en-US" dirty="0"/>
            </a:br>
            <a:endParaRPr lang="en-IN" dirty="0"/>
          </a:p>
        </p:txBody>
      </p:sp>
      <p:sp>
        <p:nvSpPr>
          <p:cNvPr id="3" name="Subtitle 2">
            <a:extLst>
              <a:ext uri="{FF2B5EF4-FFF2-40B4-BE49-F238E27FC236}">
                <a16:creationId xmlns:a16="http://schemas.microsoft.com/office/drawing/2014/main" id="{CCC1618A-A180-9373-ED77-E42090D479D2}"/>
              </a:ext>
            </a:extLst>
          </p:cNvPr>
          <p:cNvSpPr>
            <a:spLocks noGrp="1"/>
          </p:cNvSpPr>
          <p:nvPr>
            <p:ph type="subTitle" idx="1"/>
          </p:nvPr>
        </p:nvSpPr>
        <p:spPr/>
        <p:txBody>
          <a:bodyPr>
            <a:normAutofit/>
          </a:bodyPr>
          <a:lstStyle/>
          <a:p>
            <a:pPr marL="457200" indent="-457200">
              <a:buFont typeface="+mj-lt"/>
              <a:buAutoNum type="arabicPeriod"/>
            </a:pPr>
            <a:r>
              <a:rPr lang="en-US" dirty="0"/>
              <a:t>FORWARDS</a:t>
            </a:r>
          </a:p>
          <a:p>
            <a:pPr marL="457200" indent="-457200">
              <a:buFont typeface="+mj-lt"/>
              <a:buAutoNum type="arabicPeriod"/>
            </a:pPr>
            <a:r>
              <a:rPr lang="en-US" dirty="0"/>
              <a:t>FUTURES</a:t>
            </a:r>
          </a:p>
          <a:p>
            <a:pPr marL="457200" indent="-457200">
              <a:buFont typeface="+mj-lt"/>
              <a:buAutoNum type="arabicPeriod"/>
            </a:pPr>
            <a:r>
              <a:rPr lang="en-US" dirty="0"/>
              <a:t>OPTIONS</a:t>
            </a:r>
          </a:p>
          <a:p>
            <a:pPr marL="457200" indent="-457200">
              <a:buFont typeface="+mj-lt"/>
              <a:buAutoNum type="arabicPeriod"/>
            </a:pPr>
            <a:r>
              <a:rPr lang="en-US" dirty="0"/>
              <a:t>SWAPS</a:t>
            </a:r>
          </a:p>
        </p:txBody>
      </p:sp>
    </p:spTree>
    <p:extLst>
      <p:ext uri="{BB962C8B-B14F-4D97-AF65-F5344CB8AC3E}">
        <p14:creationId xmlns:p14="http://schemas.microsoft.com/office/powerpoint/2010/main" val="4275610172"/>
      </p:ext>
    </p:extLst>
  </p:cSld>
  <p:clrMapOvr>
    <a:masterClrMapping/>
  </p:clrMapOvr>
</p:sld>
</file>

<file path=ppt/theme/_rels/theme12.xml.rels><?xml version="1.0" encoding="UTF-8" standalone="yes"?>
<Relationships xmlns="http://schemas.openxmlformats.org/package/2006/relationships"><Relationship Id="rId1" Type="http://schemas.openxmlformats.org/officeDocument/2006/relationships/image" Target="../media/image24.jpeg"/></Relationships>
</file>

<file path=ppt/theme/_rels/theme13.xml.rels><?xml version="1.0" encoding="UTF-8" standalone="yes"?>
<Relationships xmlns="http://schemas.openxmlformats.org/package/2006/relationships"><Relationship Id="rId1" Type="http://schemas.openxmlformats.org/officeDocument/2006/relationships/image" Target="../media/image27.jpeg"/></Relationships>
</file>

<file path=ppt/theme/_rels/them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theme/_rels/them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theme/_rels/theme19.xml.rels><?xml version="1.0" encoding="UTF-8" standalone="yes"?>
<Relationships xmlns="http://schemas.openxmlformats.org/package/2006/relationships"><Relationship Id="rId1" Type="http://schemas.openxmlformats.org/officeDocument/2006/relationships/image" Target="../media/image3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theme/_rels/theme5.xml.rels><?xml version="1.0" encoding="UTF-8" standalone="yes"?>
<Relationships xmlns="http://schemas.openxmlformats.org/package/2006/relationships"><Relationship Id="rId1" Type="http://schemas.openxmlformats.org/officeDocument/2006/relationships/image" Target="../media/image15.jpeg"/></Relationships>
</file>

<file path=ppt/theme/_rels/theme7.xml.rels><?xml version="1.0" encoding="UTF-8" standalone="yes"?>
<Relationships xmlns="http://schemas.openxmlformats.org/package/2006/relationships"><Relationship Id="rId1" Type="http://schemas.openxmlformats.org/officeDocument/2006/relationships/image" Target="../media/image19.jpeg"/></Relationships>
</file>

<file path=ppt/theme/_rels/theme8.xml.rels><?xml version="1.0" encoding="UTF-8" standalone="yes"?>
<Relationships xmlns="http://schemas.openxmlformats.org/package/2006/relationships"><Relationship Id="rId1" Type="http://schemas.openxmlformats.org/officeDocument/2006/relationships/image" Target="../media/image20.jpeg"/></Relationships>
</file>

<file path=ppt/theme/_rels/theme9.xml.rels><?xml version="1.0" encoding="UTF-8" standalone="yes"?>
<Relationships xmlns="http://schemas.openxmlformats.org/package/2006/relationships"><Relationship Id="rId1" Type="http://schemas.openxmlformats.org/officeDocument/2006/relationships/image" Target="../media/image21.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0.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12.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13.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14.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5.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6.xml><?xml version="1.0" encoding="utf-8"?>
<a:theme xmlns:a="http://schemas.openxmlformats.org/drawingml/2006/main" name="2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7.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18.xml><?xml version="1.0" encoding="utf-8"?>
<a:theme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9.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0.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6.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8.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9.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Facet</Template>
  <TotalTime>61</TotalTime>
  <Words>2192</Words>
  <Application>Microsoft Office PowerPoint</Application>
  <PresentationFormat>Widescreen</PresentationFormat>
  <Paragraphs>175</Paragraphs>
  <Slides>30</Slides>
  <Notes>0</Notes>
  <HiddenSlides>0</HiddenSlides>
  <MMClips>0</MMClips>
  <ScaleCrop>false</ScaleCrop>
  <HeadingPairs>
    <vt:vector size="6" baseType="variant">
      <vt:variant>
        <vt:lpstr>Fonts Used</vt:lpstr>
      </vt:variant>
      <vt:variant>
        <vt:i4>16</vt:i4>
      </vt:variant>
      <vt:variant>
        <vt:lpstr>Theme</vt:lpstr>
      </vt:variant>
      <vt:variant>
        <vt:i4>20</vt:i4>
      </vt:variant>
      <vt:variant>
        <vt:lpstr>Slide Titles</vt:lpstr>
      </vt:variant>
      <vt:variant>
        <vt:i4>30</vt:i4>
      </vt:variant>
    </vt:vector>
  </HeadingPairs>
  <TitlesOfParts>
    <vt:vector size="66" baseType="lpstr">
      <vt:lpstr>Arial</vt:lpstr>
      <vt:lpstr>Bookman Old Style</vt:lpstr>
      <vt:lpstr>Calibri</vt:lpstr>
      <vt:lpstr>Calibri Light</vt:lpstr>
      <vt:lpstr>Cambria Math</vt:lpstr>
      <vt:lpstr>Century Gothic</vt:lpstr>
      <vt:lpstr>Corbel</vt:lpstr>
      <vt:lpstr>Garamond</vt:lpstr>
      <vt:lpstr>Gill Sans MT</vt:lpstr>
      <vt:lpstr>MS Shell Dlg 2</vt:lpstr>
      <vt:lpstr>Rockwell</vt:lpstr>
      <vt:lpstr>Trebuchet MS</vt:lpstr>
      <vt:lpstr>Tw Cen MT</vt:lpstr>
      <vt:lpstr>Wingdings</vt:lpstr>
      <vt:lpstr>Wingdings 2</vt:lpstr>
      <vt:lpstr>Wingdings 3</vt:lpstr>
      <vt:lpstr>Facet</vt:lpstr>
      <vt:lpstr>Ion</vt:lpstr>
      <vt:lpstr>Droplet</vt:lpstr>
      <vt:lpstr>Organic</vt:lpstr>
      <vt:lpstr>Celestial</vt:lpstr>
      <vt:lpstr>Retrospect</vt:lpstr>
      <vt:lpstr>Circuit</vt:lpstr>
      <vt:lpstr>Mesh</vt:lpstr>
      <vt:lpstr>Parallax</vt:lpstr>
      <vt:lpstr>Parcel</vt:lpstr>
      <vt:lpstr>Vapor Trail</vt:lpstr>
      <vt:lpstr>Madison</vt:lpstr>
      <vt:lpstr>Quotable</vt:lpstr>
      <vt:lpstr>1_Organic</vt:lpstr>
      <vt:lpstr>Wisp</vt:lpstr>
      <vt:lpstr>2_Organic</vt:lpstr>
      <vt:lpstr>Berlin</vt:lpstr>
      <vt:lpstr>1_Wisp</vt:lpstr>
      <vt:lpstr>Damask</vt:lpstr>
      <vt:lpstr>Gallery</vt:lpstr>
      <vt:lpstr>WHITE PAPER TASK </vt:lpstr>
      <vt:lpstr>TOPIC</vt:lpstr>
      <vt:lpstr>WHY WEATHER DERIVATIVES?</vt:lpstr>
      <vt:lpstr>INTRODUCTION TO WEATHER DERIVATIVES</vt:lpstr>
      <vt:lpstr>WHAT IS A WEATHER DERIVATIVE?</vt:lpstr>
      <vt:lpstr>PowerPoint Presentation</vt:lpstr>
      <vt:lpstr>Weather derivatives vs insurance</vt:lpstr>
      <vt:lpstr>Working of Weather derivatives</vt:lpstr>
      <vt:lpstr>Types of weather derivatives </vt:lpstr>
      <vt:lpstr>PowerPoint Presentation</vt:lpstr>
      <vt:lpstr>Calculation: </vt:lpstr>
      <vt:lpstr>Formula</vt:lpstr>
      <vt:lpstr>Continued</vt:lpstr>
      <vt:lpstr>PowerPoint Presentation</vt:lpstr>
      <vt:lpstr>Example of a weather call:</vt:lpstr>
      <vt:lpstr>Example of weather put option:</vt:lpstr>
      <vt:lpstr>Pricing the Contract </vt:lpstr>
      <vt:lpstr>Math</vt:lpstr>
      <vt:lpstr>Parameters</vt:lpstr>
      <vt:lpstr>Equations</vt:lpstr>
      <vt:lpstr>Solution to the SDE:</vt:lpstr>
      <vt:lpstr>Estimation of parameters.</vt:lpstr>
      <vt:lpstr>SOME TERMS</vt:lpstr>
      <vt:lpstr>PowerPoint Presentation</vt:lpstr>
      <vt:lpstr>Pricing Continued:</vt:lpstr>
      <vt:lpstr>Q-WIENNER PROCESS</vt:lpstr>
      <vt:lpstr>PowerPoint Presentation</vt:lpstr>
      <vt:lpstr>Pricing of HDD Call</vt:lpstr>
      <vt:lpstr>PowerPoint Presentation</vt:lpstr>
      <vt:lpstr>IMPLEMENTATION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PAPER TASK </dc:title>
  <dc:creator>PANKAJ SHARMA</dc:creator>
  <cp:lastModifiedBy>PANKAJ SHARMA</cp:lastModifiedBy>
  <cp:revision>2</cp:revision>
  <dcterms:created xsi:type="dcterms:W3CDTF">2022-12-21T10:01:41Z</dcterms:created>
  <dcterms:modified xsi:type="dcterms:W3CDTF">2022-12-24T17:41:26Z</dcterms:modified>
</cp:coreProperties>
</file>